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93" r:id="rId6"/>
    <p:sldId id="260" r:id="rId7"/>
    <p:sldId id="261" r:id="rId8"/>
    <p:sldId id="262" r:id="rId9"/>
    <p:sldId id="263" r:id="rId10"/>
    <p:sldId id="264" r:id="rId11"/>
    <p:sldId id="286" r:id="rId12"/>
    <p:sldId id="265" r:id="rId13"/>
    <p:sldId id="267" r:id="rId14"/>
    <p:sldId id="268" r:id="rId15"/>
    <p:sldId id="269" r:id="rId16"/>
    <p:sldId id="295" r:id="rId17"/>
    <p:sldId id="271" r:id="rId18"/>
    <p:sldId id="294" r:id="rId19"/>
    <p:sldId id="272" r:id="rId20"/>
    <p:sldId id="273" r:id="rId21"/>
    <p:sldId id="274" r:id="rId22"/>
    <p:sldId id="275" r:id="rId23"/>
    <p:sldId id="291" r:id="rId24"/>
    <p:sldId id="292" r:id="rId25"/>
    <p:sldId id="289" r:id="rId26"/>
    <p:sldId id="290" r:id="rId27"/>
    <p:sldId id="287" r:id="rId28"/>
    <p:sldId id="288" r:id="rId29"/>
    <p:sldId id="279" r:id="rId30"/>
    <p:sldId id="280" r:id="rId31"/>
    <p:sldId id="281" r:id="rId32"/>
    <p:sldId id="282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E43FA0F-4B32-4C10-A7FB-036EE741BE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376B9-9B74-4FA2-8BD5-386EFBF182CB}" type="datetimeFigureOut">
              <a:rPr lang="en-US" smtClean="0"/>
              <a:pPr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99B9-6744-4B61-ACA6-5CFEF05D2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" descr="F:\DCIM\100CASIO\CIMG01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33744" cy="71503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400"/>
            <a:ext cx="9144000" cy="41195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2438400" y="304800"/>
            <a:ext cx="4465638" cy="6519863"/>
            <a:chOff x="2438399" y="304800"/>
            <a:chExt cx="4465321" cy="6519090"/>
          </a:xfrm>
        </p:grpSpPr>
        <p:cxnSp>
          <p:nvCxnSpPr>
            <p:cNvPr id="16" name="Straight Connector 15"/>
            <p:cNvCxnSpPr/>
            <p:nvPr/>
          </p:nvCxnSpPr>
          <p:spPr>
            <a:xfrm rot="16200000" flipH="1">
              <a:off x="2049566" y="1626988"/>
              <a:ext cx="3193671" cy="17556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533750" y="4115936"/>
              <a:ext cx="2369970" cy="2193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1365477" y="3617520"/>
              <a:ext cx="6396866" cy="1587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1462" name="TextBox 26"/>
            <p:cNvSpPr txBox="1">
              <a:spLocks noChangeArrowheads="1"/>
            </p:cNvSpPr>
            <p:nvPr/>
          </p:nvSpPr>
          <p:spPr bwMode="auto">
            <a:xfrm>
              <a:off x="3992866" y="1630680"/>
              <a:ext cx="8994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000" dirty="0">
                  <a:sym typeface="Symbol" pitchFamily="18" charset="2"/>
                </a:rPr>
                <a:t></a:t>
              </a:r>
              <a:endParaRPr lang="en-US" sz="4000" dirty="0"/>
            </a:p>
          </p:txBody>
        </p:sp>
        <p:sp>
          <p:nvSpPr>
            <p:cNvPr id="531463" name="TextBox 27"/>
            <p:cNvSpPr txBox="1">
              <a:spLocks noChangeArrowheads="1"/>
            </p:cNvSpPr>
            <p:nvPr/>
          </p:nvSpPr>
          <p:spPr bwMode="auto">
            <a:xfrm>
              <a:off x="4571986" y="4791366"/>
              <a:ext cx="89941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4000" dirty="0">
                  <a:sym typeface="Symbol" pitchFamily="18" charset="2"/>
                </a:rPr>
                <a:t></a:t>
              </a:r>
              <a:endParaRPr lang="en-US" sz="40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16200000" flipH="1">
              <a:off x="1719388" y="1023811"/>
              <a:ext cx="3192084" cy="1754063"/>
            </a:xfrm>
            <a:prstGeom prst="line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528" y="3372787"/>
            <a:ext cx="7045377" cy="34852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182112" y="3387778"/>
            <a:ext cx="946417" cy="24643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10" idx="7"/>
          </p:cNvCxnSpPr>
          <p:nvPr/>
        </p:nvCxnSpPr>
        <p:spPr>
          <a:xfrm flipV="1">
            <a:off x="4178517" y="1364983"/>
            <a:ext cx="2365927" cy="20036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95984" y="3355492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83255" y="432731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782318" y="432736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1</a:t>
            </a:r>
            <a:endParaRPr lang="en-US" baseline="-25000" dirty="0"/>
          </a:p>
        </p:txBody>
      </p:sp>
      <p:cxnSp>
        <p:nvCxnSpPr>
          <p:cNvPr id="28" name="Straight Connector 27"/>
          <p:cNvCxnSpPr>
            <a:stCxn id="10" idx="5"/>
          </p:cNvCxnSpPr>
          <p:nvPr/>
        </p:nvCxnSpPr>
        <p:spPr>
          <a:xfrm>
            <a:off x="4178517" y="3432261"/>
            <a:ext cx="1134150" cy="24199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14104" y="23490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54" name="Isosceles Triangle 53"/>
          <p:cNvSpPr/>
          <p:nvPr/>
        </p:nvSpPr>
        <p:spPr>
          <a:xfrm rot="1284478">
            <a:off x="3436721" y="4786983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2912541">
            <a:off x="5439364" y="2104436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9160877">
            <a:off x="4789375" y="4853381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2000" y="28194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Air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762000" y="3352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Glass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1709928" y="5865876"/>
            <a:ext cx="197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Incident Ray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4937760" y="5975604"/>
            <a:ext cx="215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Reflected Ray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4846320" y="816864"/>
            <a:ext cx="2527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Transmitted Ray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7400" y="2895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Fast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791200" y="34290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Slow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6778752" y="3505200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(Large)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778752" y="297180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 (Small)</a:t>
            </a:r>
            <a:endParaRPr lang="en-US" dirty="0"/>
          </a:p>
        </p:txBody>
      </p:sp>
      <p:sp>
        <p:nvSpPr>
          <p:cNvPr id="29" name="Arc 28"/>
          <p:cNvSpPr/>
          <p:nvPr/>
        </p:nvSpPr>
        <p:spPr>
          <a:xfrm rot="20585015">
            <a:off x="4032504" y="2706623"/>
            <a:ext cx="548640" cy="658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10506542">
            <a:off x="3777479" y="4030250"/>
            <a:ext cx="528421" cy="382757"/>
          </a:xfrm>
          <a:prstGeom prst="arc">
            <a:avLst>
              <a:gd name="adj1" fmla="val 15147337"/>
              <a:gd name="adj2" fmla="val 210214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 rot="10506542">
            <a:off x="4039609" y="3963197"/>
            <a:ext cx="528421" cy="382757"/>
          </a:xfrm>
          <a:prstGeom prst="arc">
            <a:avLst>
              <a:gd name="adj1" fmla="val 12272883"/>
              <a:gd name="adj2" fmla="val 193347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:\DCIM\100CASIO\CIMG01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514600"/>
            <a:ext cx="6400800" cy="3124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-456406" y="2742406"/>
            <a:ext cx="457200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914400" y="3429000"/>
            <a:ext cx="1828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915194" y="1599406"/>
            <a:ext cx="1828800" cy="158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1219200" y="3048000"/>
            <a:ext cx="1905000" cy="685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1600200" y="2743200"/>
            <a:ext cx="1828800" cy="1371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229394" y="2742406"/>
            <a:ext cx="457200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828800" y="2514600"/>
            <a:ext cx="2590800" cy="1828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915194" y="2742406"/>
            <a:ext cx="457200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2058194" y="2742406"/>
            <a:ext cx="4572000" cy="1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514600" y="1295400"/>
            <a:ext cx="1295400" cy="1219994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 flipV="1">
            <a:off x="1942703" y="3086497"/>
            <a:ext cx="1829594" cy="685800"/>
          </a:xfrm>
          <a:prstGeom prst="straightConnector1">
            <a:avLst/>
          </a:prstGeom>
          <a:ln w="63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200400" y="2514600"/>
            <a:ext cx="762000" cy="79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124200" y="2514600"/>
            <a:ext cx="1905000" cy="18288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343400" y="2514600"/>
            <a:ext cx="2590800" cy="18288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819400" y="2895600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c</a:t>
            </a:r>
            <a:endParaRPr lang="en-US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5391912" y="207264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Fast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315712" y="260604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Slow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6303264" y="2682240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(Large)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303264" y="214884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 (Small)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99160" y="4300728"/>
            <a:ext cx="124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Source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7315293" cy="4869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305300" y="3078631"/>
            <a:ext cx="3962400" cy="76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5181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ym typeface="Symbol"/>
              </a:rPr>
              <a:t></a:t>
            </a:r>
            <a:r>
              <a:rPr lang="en-US" sz="2400" baseline="-25000" dirty="0" smtClean="0">
                <a:sym typeface="Symbol"/>
              </a:rPr>
              <a:t>c</a:t>
            </a:r>
            <a:endParaRPr lang="en-US" sz="2400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7924800" y="563133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ym typeface="Symbol"/>
              </a:rPr>
              <a:t></a:t>
            </a:r>
            <a:r>
              <a:rPr lang="en-US" sz="4000" baseline="-25000" dirty="0">
                <a:sym typeface="Symbol"/>
              </a:rPr>
              <a:t>i</a:t>
            </a:r>
            <a:endParaRPr lang="en-US" sz="40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1059330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ym typeface="Symbol"/>
              </a:rPr>
              <a:t></a:t>
            </a:r>
            <a:r>
              <a:rPr lang="en-US" sz="4000" baseline="-25000" dirty="0" smtClean="0">
                <a:sym typeface="Symbol"/>
              </a:rPr>
              <a:t>t</a:t>
            </a:r>
            <a:endParaRPr lang="en-US" sz="4000" baseline="-25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003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1752600"/>
            <a:ext cx="4495800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le:US Navy 110607-N-XD935-191 Navy Diver 2nd Class Ryan Arnold, assigned to Mobile Diving and Salvage Unit 2, snorkels on the surface to monitor mult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92" y="995323"/>
            <a:ext cx="76200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8892" y="5844240"/>
            <a:ext cx="80366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 courtesy US Navy: http://commons.wikimedia.org/wiki/File:US_Navy_120208-N-TS452-068_Mass_Communication_Specialist_1st_Class_Jayme_Pastoric_trains_Mass_Communication_Specialist_3rd_Class_Scott_Raegan,_a_ne.jpg</a:t>
            </a:r>
          </a:p>
        </p:txBody>
      </p:sp>
    </p:spTree>
    <p:extLst>
      <p:ext uri="{BB962C8B-B14F-4D97-AF65-F5344CB8AC3E}">
        <p14:creationId xmlns:p14="http://schemas.microsoft.com/office/powerpoint/2010/main" val="99247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Fiber Optics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3568" y="2326704"/>
            <a:ext cx="4750080" cy="205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Fiber Optics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6875" y="2879328"/>
            <a:ext cx="4750080" cy="205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12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Fiber Optics, cont.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r>
              <a:rPr lang="en-US" sz="2800"/>
              <a:t>A flexible light pipe is called an </a:t>
            </a:r>
            <a:r>
              <a:rPr lang="en-US" sz="2800" b="1"/>
              <a:t>optical fiber</a:t>
            </a:r>
            <a:endParaRPr lang="en-US" sz="2800"/>
          </a:p>
          <a:p>
            <a:r>
              <a:rPr lang="en-US" sz="2800"/>
              <a:t>A bundle of parallel fibers (shown) can be used to construct an optical transmission line</a:t>
            </a:r>
          </a:p>
        </p:txBody>
      </p:sp>
      <p:pic>
        <p:nvPicPr>
          <p:cNvPr id="67590" name="Picture 6" descr="35-p1114a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37150" y="1600200"/>
            <a:ext cx="3063875" cy="4525963"/>
          </a:xfrm>
          <a:noFill/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DCIM\100CASIO\CIMG0136.JPG"/>
          <p:cNvPicPr>
            <a:picLocks noChangeAspect="1" noChangeArrowheads="1"/>
          </p:cNvPicPr>
          <p:nvPr/>
        </p:nvPicPr>
        <p:blipFill>
          <a:blip r:embed="rId2" cstate="print"/>
          <a:srcRect l="20833" t="31111" r="8333" b="23333"/>
          <a:stretch>
            <a:fillRect/>
          </a:stretch>
        </p:blipFill>
        <p:spPr bwMode="auto">
          <a:xfrm>
            <a:off x="-1" y="1315606"/>
            <a:ext cx="9144001" cy="44106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Construction of an Optical Fiber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810000" cy="4459288"/>
          </a:xfrm>
        </p:spPr>
        <p:txBody>
          <a:bodyPr/>
          <a:lstStyle/>
          <a:p>
            <a:r>
              <a:rPr lang="en-US" sz="2800"/>
              <a:t>The transparent core is surrounded by </a:t>
            </a:r>
            <a:r>
              <a:rPr lang="en-US" sz="2800" i="1"/>
              <a:t>cladding</a:t>
            </a:r>
            <a:endParaRPr lang="en-US" sz="2800"/>
          </a:p>
          <a:p>
            <a:pPr lvl="1"/>
            <a:r>
              <a:rPr lang="en-US" sz="2000"/>
              <a:t>The cladding has a lower </a:t>
            </a:r>
            <a:r>
              <a:rPr lang="en-US" sz="2000" i="1"/>
              <a:t>n</a:t>
            </a:r>
            <a:r>
              <a:rPr lang="en-US" sz="2000"/>
              <a:t> than the core</a:t>
            </a:r>
          </a:p>
          <a:p>
            <a:pPr lvl="1"/>
            <a:r>
              <a:rPr lang="en-US" sz="2000"/>
              <a:t>This allows the light in the core to experience total internal reflection</a:t>
            </a:r>
          </a:p>
          <a:p>
            <a:r>
              <a:rPr lang="en-US" sz="2800"/>
              <a:t>The combination is surrounded by the jacket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2970" y="2362200"/>
            <a:ext cx="4283166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Hollow-Core Fibers</a:t>
            </a: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95400"/>
            <a:ext cx="2528888" cy="2133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76133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038600" y="1295400"/>
            <a:ext cx="2403475" cy="2133600"/>
          </a:xfrm>
          <a:noFill/>
          <a:ln/>
        </p:spPr>
      </p:pic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6096000" y="5029200"/>
            <a:ext cx="17145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b="0"/>
          </a:p>
        </p:txBody>
      </p:sp>
      <p:sp>
        <p:nvSpPr>
          <p:cNvPr id="176141" name="Text Box 13"/>
          <p:cNvSpPr txBox="1">
            <a:spLocks noChangeArrowheads="1"/>
          </p:cNvSpPr>
          <p:nvPr/>
        </p:nvSpPr>
        <p:spPr bwMode="auto">
          <a:xfrm>
            <a:off x="1600200" y="4667250"/>
            <a:ext cx="2009775" cy="8001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>
              <a:spcBef>
                <a:spcPts val="850"/>
              </a:spcBef>
            </a:pPr>
            <a:r>
              <a:rPr lang="en-GB" sz="1100" b="0">
                <a:solidFill>
                  <a:srgbClr val="000000"/>
                </a:solidFill>
                <a:latin typeface="Times" charset="0"/>
              </a:rPr>
              <a:t>Figure 2. Solid photonic bandgap fibre with isolated high-index cladding rods and a low-index core.. </a:t>
            </a:r>
            <a:endParaRPr lang="en-US" b="0"/>
          </a:p>
        </p:txBody>
      </p:sp>
      <p:pic>
        <p:nvPicPr>
          <p:cNvPr id="17614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3124200"/>
            <a:ext cx="2133600" cy="1600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026" name="Picture 2" descr="File:Hollow-core photonic bandgap fibe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74"/>
          <a:stretch/>
        </p:blipFill>
        <p:spPr bwMode="auto">
          <a:xfrm>
            <a:off x="5071383" y="3119242"/>
            <a:ext cx="2766332" cy="270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9858" y="5685750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smtClean="0"/>
              <a:t>Solid photonic bandgap </a:t>
            </a:r>
            <a:r>
              <a:rPr lang="en-US" sz="900" dirty="0" err="1" smtClean="0"/>
              <a:t>fibre</a:t>
            </a:r>
            <a:r>
              <a:rPr lang="en-US" sz="900" dirty="0" smtClean="0"/>
              <a:t> with isolated high-index cladding rods and a low-index core. (J. C. Knight, "Origins and limitations of photonic bandgap guidance in optical </a:t>
            </a:r>
            <a:r>
              <a:rPr lang="en-US" sz="900" dirty="0" err="1" smtClean="0"/>
              <a:t>fibres</a:t>
            </a:r>
            <a:r>
              <a:rPr lang="en-US" sz="900" dirty="0" smtClean="0"/>
              <a:t>", photon06.org/Microstructured%20photonic%20materials%20Wed%20%2010.15.doc)</a:t>
            </a:r>
            <a:endParaRPr lang="en-US" sz="900" dirty="0"/>
          </a:p>
        </p:txBody>
      </p:sp>
      <p:sp>
        <p:nvSpPr>
          <p:cNvPr id="3" name="Rectangle 2"/>
          <p:cNvSpPr/>
          <p:nvPr/>
        </p:nvSpPr>
        <p:spPr>
          <a:xfrm>
            <a:off x="4931229" y="5852050"/>
            <a:ext cx="39732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Hollow-Core Fiber (Courtesy Defense Advanced Research Projects Agency (DARPA), image in the public domain)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Fiber Lasers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133600"/>
            <a:ext cx="5181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b="1"/>
              <a:t>Main Features:</a:t>
            </a:r>
            <a:endParaRPr lang="en-US" sz="2400"/>
          </a:p>
          <a:p>
            <a:pPr lvl="1">
              <a:lnSpc>
                <a:spcPct val="80000"/>
              </a:lnSpc>
            </a:pPr>
            <a:r>
              <a:rPr lang="en-US" sz="2000"/>
              <a:t>1060 to 1070nm Wavelength Range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Extinction Ratio &amp;gt;20dB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TEMoo (M2&amp;lt;1.1)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Air or Water Cooled Versions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100,000 hours Est. Pump Diode Lifetime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Maintenance Free Operation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Single Mode Fiber Delivery </a:t>
            </a:r>
          </a:p>
          <a:p>
            <a:pPr>
              <a:lnSpc>
                <a:spcPct val="80000"/>
              </a:lnSpc>
            </a:pPr>
            <a:r>
              <a:rPr lang="en-US" sz="2400" b="1"/>
              <a:t>Applications:</a:t>
            </a:r>
            <a:endParaRPr lang="en-US" sz="2400"/>
          </a:p>
          <a:p>
            <a:pPr lvl="1">
              <a:lnSpc>
                <a:spcPct val="80000"/>
              </a:lnSpc>
            </a:pPr>
            <a:r>
              <a:rPr lang="en-US" sz="2000"/>
              <a:t>Materials Processing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SHG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Medical 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Scientific </a:t>
            </a:r>
          </a:p>
          <a:p>
            <a:pPr>
              <a:lnSpc>
                <a:spcPct val="80000"/>
              </a:lnSpc>
            </a:pPr>
            <a:endParaRPr lang="en-US" sz="2400"/>
          </a:p>
        </p:txBody>
      </p:sp>
      <p:pic>
        <p:nvPicPr>
          <p:cNvPr id="182276" name="Picture 4" descr="IPG Photonic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913063"/>
            <a:ext cx="3505200" cy="2389187"/>
          </a:xfrm>
          <a:prstGeom prst="rect">
            <a:avLst/>
          </a:prstGeom>
          <a:noFill/>
        </p:spPr>
      </p:pic>
      <p:sp>
        <p:nvSpPr>
          <p:cNvPr id="182277" name="Rectangle 5"/>
          <p:cNvSpPr>
            <a:spLocks noChangeArrowheads="1"/>
          </p:cNvSpPr>
          <p:nvPr/>
        </p:nvSpPr>
        <p:spPr bwMode="auto">
          <a:xfrm>
            <a:off x="381000" y="1295400"/>
            <a:ext cx="8382000" cy="549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r>
              <a:rPr lang="en-US"/>
              <a:t>IPT Photonics YLR- LP Series: </a:t>
            </a:r>
            <a:r>
              <a:rPr lang="en-US">
                <a:solidFill>
                  <a:srgbClr val="3366FF"/>
                </a:solidFill>
              </a:rPr>
              <a:t>10 to 500W</a:t>
            </a:r>
            <a:r>
              <a:rPr lang="en-US"/>
              <a:t> Single Mode Linearly Polarized Ytterbium Fiber Lasers</a:t>
            </a:r>
            <a:r>
              <a:rPr lang="en-US" b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1" y="-2"/>
            <a:chExt cx="9144000" cy="6858001"/>
          </a:xfrm>
        </p:grpSpPr>
        <p:sp>
          <p:nvSpPr>
            <p:cNvPr id="6" name="Oval 5"/>
            <p:cNvSpPr/>
            <p:nvPr/>
          </p:nvSpPr>
          <p:spPr>
            <a:xfrm flipV="1">
              <a:off x="1" y="-2"/>
              <a:ext cx="9144000" cy="685800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43904" y="1627321"/>
              <a:ext cx="2681207" cy="2293749"/>
            </a:xfrm>
            <a:prstGeom prst="ellipse">
              <a:avLst/>
            </a:prstGeom>
            <a:gradFill flip="none" rotWithShape="1">
              <a:gsLst>
                <a:gs pos="3200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  <a:alpha val="46000"/>
                  </a:srgbClr>
                </a:gs>
                <a:gs pos="100000">
                  <a:srgbClr val="FFFF00">
                    <a:tint val="23500"/>
                    <a:satMod val="160000"/>
                    <a:alpha val="0"/>
                  </a:srgbClr>
                </a:gs>
                <a:gs pos="66000">
                  <a:srgbClr val="FFFF00">
                    <a:tint val="23500"/>
                    <a:satMod val="160000"/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394813" y="1983784"/>
              <a:ext cx="1363850" cy="2696707"/>
              <a:chOff x="2045756" y="1999283"/>
              <a:chExt cx="1363850" cy="2696707"/>
            </a:xfrm>
          </p:grpSpPr>
          <p:sp>
            <p:nvSpPr>
              <p:cNvPr id="24" name="Flowchart: Terminator 23"/>
              <p:cNvSpPr/>
              <p:nvPr/>
            </p:nvSpPr>
            <p:spPr>
              <a:xfrm rot="5400000">
                <a:off x="2209076" y="3696116"/>
                <a:ext cx="976312" cy="558800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>
                <a:off x="2340044" y="4354135"/>
                <a:ext cx="712788" cy="341312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6" name="Double Bracket 25"/>
              <p:cNvSpPr/>
              <p:nvPr/>
            </p:nvSpPr>
            <p:spPr>
              <a:xfrm flipH="1">
                <a:off x="2573407" y="3068260"/>
                <a:ext cx="247650" cy="403225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7" name="Trapezoid 26"/>
              <p:cNvSpPr/>
              <p:nvPr/>
            </p:nvSpPr>
            <p:spPr>
              <a:xfrm>
                <a:off x="2046357" y="1999872"/>
                <a:ext cx="1363662" cy="1301750"/>
              </a:xfrm>
              <a:prstGeom prst="trapezoid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9" name="Arc 8"/>
            <p:cNvSpPr/>
            <p:nvPr/>
          </p:nvSpPr>
          <p:spPr>
            <a:xfrm>
              <a:off x="5380039" y="2705098"/>
              <a:ext cx="1614487" cy="1487488"/>
            </a:xfrm>
            <a:prstGeom prst="arc">
              <a:avLst>
                <a:gd name="adj1" fmla="val 19924738"/>
                <a:gd name="adj2" fmla="val 164432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Arc 3"/>
            <p:cNvSpPr/>
            <p:nvPr/>
          </p:nvSpPr>
          <p:spPr>
            <a:xfrm>
              <a:off x="6797676" y="2701923"/>
              <a:ext cx="1614488" cy="1485900"/>
            </a:xfrm>
            <a:prstGeom prst="arc">
              <a:avLst>
                <a:gd name="adj1" fmla="val 9126949"/>
                <a:gd name="adj2" fmla="val 124486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6802239" y="3090197"/>
              <a:ext cx="192051" cy="722544"/>
              <a:chOff x="4618954" y="2204074"/>
              <a:chExt cx="623443" cy="2452495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4618954" y="2204074"/>
                <a:ext cx="322418" cy="2448014"/>
              </a:xfrm>
              <a:custGeom>
                <a:avLst/>
                <a:gdLst>
                  <a:gd name="connsiteX0" fmla="*/ 317133 w 322418"/>
                  <a:gd name="connsiteY0" fmla="*/ 0 h 2399639"/>
                  <a:gd name="connsiteX1" fmla="*/ 179708 w 322418"/>
                  <a:gd name="connsiteY1" fmla="*/ 290705 h 2399639"/>
                  <a:gd name="connsiteX2" fmla="*/ 68712 w 322418"/>
                  <a:gd name="connsiteY2" fmla="*/ 618409 h 2399639"/>
                  <a:gd name="connsiteX3" fmla="*/ 10571 w 322418"/>
                  <a:gd name="connsiteY3" fmla="*/ 961970 h 2399639"/>
                  <a:gd name="connsiteX4" fmla="*/ 0 w 322418"/>
                  <a:gd name="connsiteY4" fmla="*/ 1168106 h 2399639"/>
                  <a:gd name="connsiteX5" fmla="*/ 15856 w 322418"/>
                  <a:gd name="connsiteY5" fmla="*/ 1416527 h 2399639"/>
                  <a:gd name="connsiteX6" fmla="*/ 42284 w 322418"/>
                  <a:gd name="connsiteY6" fmla="*/ 1617378 h 2399639"/>
                  <a:gd name="connsiteX7" fmla="*/ 105711 w 322418"/>
                  <a:gd name="connsiteY7" fmla="*/ 1871084 h 2399639"/>
                  <a:gd name="connsiteX8" fmla="*/ 190280 w 322418"/>
                  <a:gd name="connsiteY8" fmla="*/ 2124791 h 2399639"/>
                  <a:gd name="connsiteX9" fmla="*/ 322418 w 322418"/>
                  <a:gd name="connsiteY9" fmla="*/ 2399639 h 239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2418" h="2399639">
                    <a:moveTo>
                      <a:pt x="317133" y="0"/>
                    </a:moveTo>
                    <a:lnTo>
                      <a:pt x="179708" y="290705"/>
                    </a:lnTo>
                    <a:lnTo>
                      <a:pt x="68712" y="618409"/>
                    </a:lnTo>
                    <a:lnTo>
                      <a:pt x="10571" y="961970"/>
                    </a:lnTo>
                    <a:lnTo>
                      <a:pt x="0" y="1168106"/>
                    </a:lnTo>
                    <a:lnTo>
                      <a:pt x="15856" y="1416527"/>
                    </a:lnTo>
                    <a:lnTo>
                      <a:pt x="42284" y="1617378"/>
                    </a:lnTo>
                    <a:lnTo>
                      <a:pt x="105711" y="1871084"/>
                    </a:lnTo>
                    <a:lnTo>
                      <a:pt x="190280" y="2124791"/>
                    </a:lnTo>
                    <a:lnTo>
                      <a:pt x="322418" y="2399639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3" name="Freeform 5"/>
              <p:cNvSpPr/>
              <p:nvPr/>
            </p:nvSpPr>
            <p:spPr>
              <a:xfrm flipH="1">
                <a:off x="4915559" y="2208555"/>
                <a:ext cx="326838" cy="2448014"/>
              </a:xfrm>
              <a:custGeom>
                <a:avLst/>
                <a:gdLst>
                  <a:gd name="connsiteX0" fmla="*/ 317133 w 322418"/>
                  <a:gd name="connsiteY0" fmla="*/ 0 h 2399639"/>
                  <a:gd name="connsiteX1" fmla="*/ 179708 w 322418"/>
                  <a:gd name="connsiteY1" fmla="*/ 290705 h 2399639"/>
                  <a:gd name="connsiteX2" fmla="*/ 68712 w 322418"/>
                  <a:gd name="connsiteY2" fmla="*/ 618409 h 2399639"/>
                  <a:gd name="connsiteX3" fmla="*/ 10571 w 322418"/>
                  <a:gd name="connsiteY3" fmla="*/ 961970 h 2399639"/>
                  <a:gd name="connsiteX4" fmla="*/ 0 w 322418"/>
                  <a:gd name="connsiteY4" fmla="*/ 1168106 h 2399639"/>
                  <a:gd name="connsiteX5" fmla="*/ 15856 w 322418"/>
                  <a:gd name="connsiteY5" fmla="*/ 1416527 h 2399639"/>
                  <a:gd name="connsiteX6" fmla="*/ 42284 w 322418"/>
                  <a:gd name="connsiteY6" fmla="*/ 1617378 h 2399639"/>
                  <a:gd name="connsiteX7" fmla="*/ 105711 w 322418"/>
                  <a:gd name="connsiteY7" fmla="*/ 1871084 h 2399639"/>
                  <a:gd name="connsiteX8" fmla="*/ 190280 w 322418"/>
                  <a:gd name="connsiteY8" fmla="*/ 2124791 h 2399639"/>
                  <a:gd name="connsiteX9" fmla="*/ 322418 w 322418"/>
                  <a:gd name="connsiteY9" fmla="*/ 2399639 h 239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2418" h="2399639">
                    <a:moveTo>
                      <a:pt x="317133" y="0"/>
                    </a:moveTo>
                    <a:lnTo>
                      <a:pt x="179708" y="290705"/>
                    </a:lnTo>
                    <a:lnTo>
                      <a:pt x="68712" y="618409"/>
                    </a:lnTo>
                    <a:lnTo>
                      <a:pt x="10571" y="961970"/>
                    </a:lnTo>
                    <a:lnTo>
                      <a:pt x="0" y="1168106"/>
                    </a:lnTo>
                    <a:lnTo>
                      <a:pt x="15856" y="1416527"/>
                    </a:lnTo>
                    <a:lnTo>
                      <a:pt x="42284" y="1617378"/>
                    </a:lnTo>
                    <a:lnTo>
                      <a:pt x="105711" y="1871084"/>
                    </a:lnTo>
                    <a:lnTo>
                      <a:pt x="190280" y="2124791"/>
                    </a:lnTo>
                    <a:lnTo>
                      <a:pt x="322418" y="2399639"/>
                    </a:lnTo>
                  </a:path>
                </a:pathLst>
              </a:cu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2" name="Parallelogram 11"/>
            <p:cNvSpPr/>
            <p:nvPr/>
          </p:nvSpPr>
          <p:spPr>
            <a:xfrm rot="10800000">
              <a:off x="7302501" y="2743198"/>
              <a:ext cx="757238" cy="1565275"/>
            </a:xfrm>
            <a:prstGeom prst="parallelogram">
              <a:avLst>
                <a:gd name="adj" fmla="val 26319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359103" y="3298556"/>
              <a:ext cx="638012" cy="669011"/>
            </a:xfrm>
            <a:prstGeom prst="ellipse">
              <a:avLst/>
            </a:prstGeom>
            <a:gradFill flip="none" rotWithShape="1">
              <a:gsLst>
                <a:gs pos="3200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  <a:alpha val="46000"/>
                  </a:srgbClr>
                </a:gs>
                <a:gs pos="100000">
                  <a:srgbClr val="FFFF00">
                    <a:tint val="23500"/>
                    <a:satMod val="160000"/>
                    <a:alpha val="0"/>
                  </a:srgbClr>
                </a:gs>
                <a:gs pos="66000">
                  <a:srgbClr val="FFFF00">
                    <a:tint val="23500"/>
                    <a:satMod val="160000"/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4" name="Group 23"/>
            <p:cNvGrpSpPr>
              <a:grpSpLocks/>
            </p:cNvGrpSpPr>
            <p:nvPr/>
          </p:nvGrpSpPr>
          <p:grpSpPr bwMode="auto">
            <a:xfrm flipV="1">
              <a:off x="7547666" y="3130657"/>
              <a:ext cx="291864" cy="663848"/>
              <a:chOff x="2045756" y="1999283"/>
              <a:chExt cx="1363850" cy="2696707"/>
            </a:xfrm>
          </p:grpSpPr>
          <p:sp>
            <p:nvSpPr>
              <p:cNvPr id="18" name="Flowchart: Terminator 17"/>
              <p:cNvSpPr/>
              <p:nvPr/>
            </p:nvSpPr>
            <p:spPr>
              <a:xfrm rot="5400000">
                <a:off x="2204742" y="3699206"/>
                <a:ext cx="973771" cy="556369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9" name="Trapezoid 18"/>
              <p:cNvSpPr/>
              <p:nvPr/>
            </p:nvSpPr>
            <p:spPr>
              <a:xfrm>
                <a:off x="2339261" y="4354644"/>
                <a:ext cx="712149" cy="341788"/>
              </a:xfrm>
              <a:prstGeom prst="trapezoid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0" name="Double Bracket 19"/>
              <p:cNvSpPr/>
              <p:nvPr/>
            </p:nvSpPr>
            <p:spPr>
              <a:xfrm flipH="1">
                <a:off x="2569228" y="3071335"/>
                <a:ext cx="252220" cy="399826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1" name="Trapezoid 20"/>
              <p:cNvSpPr/>
              <p:nvPr/>
            </p:nvSpPr>
            <p:spPr>
              <a:xfrm>
                <a:off x="2042532" y="2000835"/>
                <a:ext cx="1364953" cy="1302657"/>
              </a:xfrm>
              <a:prstGeom prst="trapezoid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1264920" y="4892040"/>
              <a:ext cx="17073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/>
                <a:t>Light Source</a:t>
              </a:r>
            </a:p>
          </p:txBody>
        </p:sp>
        <p:sp>
          <p:nvSpPr>
            <p:cNvPr id="16" name="TextBox 31"/>
            <p:cNvSpPr txBox="1">
              <a:spLocks noChangeArrowheads="1"/>
            </p:cNvSpPr>
            <p:nvPr/>
          </p:nvSpPr>
          <p:spPr bwMode="auto">
            <a:xfrm>
              <a:off x="7147560" y="4450080"/>
              <a:ext cx="9701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/>
                <a:t>Image</a:t>
              </a:r>
            </a:p>
          </p:txBody>
        </p:sp>
        <p:sp>
          <p:nvSpPr>
            <p:cNvPr id="17" name="TextBox 32"/>
            <p:cNvSpPr txBox="1">
              <a:spLocks noChangeArrowheads="1"/>
            </p:cNvSpPr>
            <p:nvPr/>
          </p:nvSpPr>
          <p:spPr bwMode="auto">
            <a:xfrm>
              <a:off x="6217920" y="2484120"/>
              <a:ext cx="7409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i="1"/>
                <a:t>Lens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6410038" y="886691"/>
            <a:ext cx="1209963" cy="1403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51"/>
          <p:cNvSpPr>
            <a:spLocks/>
          </p:cNvSpPr>
          <p:nvPr/>
        </p:nvSpPr>
        <p:spPr bwMode="auto">
          <a:xfrm>
            <a:off x="6400799" y="1108364"/>
            <a:ext cx="314037" cy="960581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" name="Group 43"/>
          <p:cNvGrpSpPr/>
          <p:nvPr/>
        </p:nvGrpSpPr>
        <p:grpSpPr>
          <a:xfrm flipV="1">
            <a:off x="3052616" y="1605705"/>
            <a:ext cx="4491183" cy="211459"/>
            <a:chOff x="3057235" y="1364423"/>
            <a:chExt cx="4488716" cy="224959"/>
          </a:xfrm>
        </p:grpSpPr>
        <p:cxnSp>
          <p:nvCxnSpPr>
            <p:cNvPr id="31" name="Straight Connector 30"/>
            <p:cNvCxnSpPr>
              <a:endCxn id="29" idx="6"/>
            </p:cNvCxnSpPr>
            <p:nvPr/>
          </p:nvCxnSpPr>
          <p:spPr>
            <a:xfrm flipV="1">
              <a:off x="3057235" y="1364423"/>
              <a:ext cx="3378653" cy="2232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03" idx="2"/>
            </p:cNvCxnSpPr>
            <p:nvPr/>
          </p:nvCxnSpPr>
          <p:spPr>
            <a:xfrm flipH="1" flipV="1">
              <a:off x="6689174" y="1412845"/>
              <a:ext cx="856777" cy="1765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421608" y="1369484"/>
              <a:ext cx="281844" cy="53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8"/>
          <p:cNvGrpSpPr/>
          <p:nvPr/>
        </p:nvGrpSpPr>
        <p:grpSpPr>
          <a:xfrm flipH="1">
            <a:off x="2142835" y="1422401"/>
            <a:ext cx="914400" cy="378690"/>
            <a:chOff x="1653309" y="1182255"/>
            <a:chExt cx="914400" cy="508000"/>
          </a:xfrm>
        </p:grpSpPr>
        <p:sp>
          <p:nvSpPr>
            <p:cNvPr id="35" name="Oval 34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2"/>
          <p:cNvGrpSpPr/>
          <p:nvPr/>
        </p:nvGrpSpPr>
        <p:grpSpPr>
          <a:xfrm>
            <a:off x="3057236" y="1347788"/>
            <a:ext cx="4486563" cy="257915"/>
            <a:chOff x="3057236" y="1347845"/>
            <a:chExt cx="4491495" cy="262678"/>
          </a:xfrm>
        </p:grpSpPr>
        <p:cxnSp>
          <p:nvCxnSpPr>
            <p:cNvPr id="42" name="Straight Connector 41"/>
            <p:cNvCxnSpPr>
              <a:stCxn id="40" idx="2"/>
            </p:cNvCxnSpPr>
            <p:nvPr/>
          </p:nvCxnSpPr>
          <p:spPr>
            <a:xfrm flipV="1">
              <a:off x="3057236" y="1347845"/>
              <a:ext cx="3390151" cy="2442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03" idx="2"/>
              <a:endCxn id="29" idx="13"/>
            </p:cNvCxnSpPr>
            <p:nvPr/>
          </p:nvCxnSpPr>
          <p:spPr>
            <a:xfrm flipH="1" flipV="1">
              <a:off x="6700363" y="1396655"/>
              <a:ext cx="848368" cy="21386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452154" y="1352692"/>
              <a:ext cx="236871" cy="38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>
            <a:off x="3057236" y="2503055"/>
            <a:ext cx="3352800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107706" y="2318322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54108" y="1136073"/>
            <a:ext cx="59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48" name="Freeform 47"/>
          <p:cNvSpPr/>
          <p:nvPr/>
        </p:nvSpPr>
        <p:spPr>
          <a:xfrm>
            <a:off x="7693891" y="1505527"/>
            <a:ext cx="517236" cy="369455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48494" y="912130"/>
            <a:ext cx="17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 out of water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583709" y="960581"/>
            <a:ext cx="214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from fish head</a:t>
            </a:r>
            <a:endParaRPr lang="en-US" dirty="0"/>
          </a:p>
        </p:txBody>
      </p:sp>
      <p:sp>
        <p:nvSpPr>
          <p:cNvPr id="51" name="Freeform 50"/>
          <p:cNvSpPr/>
          <p:nvPr/>
        </p:nvSpPr>
        <p:spPr>
          <a:xfrm>
            <a:off x="4165600" y="1357745"/>
            <a:ext cx="517236" cy="360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4197927" y="1362363"/>
            <a:ext cx="300182" cy="106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547448" y="3572429"/>
            <a:ext cx="1209963" cy="1403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6538209" y="3794102"/>
            <a:ext cx="314037" cy="960581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9" name="Group 8"/>
          <p:cNvGrpSpPr/>
          <p:nvPr/>
        </p:nvGrpSpPr>
        <p:grpSpPr>
          <a:xfrm flipH="1">
            <a:off x="2280245" y="4108139"/>
            <a:ext cx="914400" cy="378690"/>
            <a:chOff x="1653309" y="1182255"/>
            <a:chExt cx="914400" cy="508000"/>
          </a:xfrm>
        </p:grpSpPr>
        <p:sp>
          <p:nvSpPr>
            <p:cNvPr id="60" name="Oval 59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076542" y="3526398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from fish tail</a:t>
            </a:r>
            <a:endParaRPr lang="en-US" dirty="0"/>
          </a:p>
        </p:txBody>
      </p:sp>
      <p:sp>
        <p:nvSpPr>
          <p:cNvPr id="76" name="Freeform 75"/>
          <p:cNvSpPr/>
          <p:nvPr/>
        </p:nvSpPr>
        <p:spPr>
          <a:xfrm>
            <a:off x="4303010" y="3863603"/>
            <a:ext cx="517236" cy="360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4335337" y="3868221"/>
            <a:ext cx="300182" cy="106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42"/>
          <p:cNvGrpSpPr/>
          <p:nvPr/>
        </p:nvGrpSpPr>
        <p:grpSpPr>
          <a:xfrm>
            <a:off x="2280245" y="3986882"/>
            <a:ext cx="5458819" cy="508918"/>
            <a:chOff x="3008756" y="1433631"/>
            <a:chExt cx="4582755" cy="496128"/>
          </a:xfrm>
        </p:grpSpPr>
        <p:cxnSp>
          <p:nvCxnSpPr>
            <p:cNvPr id="79" name="Straight Connector 78"/>
            <p:cNvCxnSpPr>
              <a:stCxn id="61" idx="2"/>
            </p:cNvCxnSpPr>
            <p:nvPr/>
          </p:nvCxnSpPr>
          <p:spPr>
            <a:xfrm flipV="1">
              <a:off x="3008756" y="1435470"/>
              <a:ext cx="3596364" cy="1163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6829855" y="1486370"/>
              <a:ext cx="761656" cy="4433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93433" y="1433631"/>
              <a:ext cx="242420" cy="527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/>
          <p:cNvCxnSpPr>
            <a:endCxn id="54" idx="7"/>
          </p:cNvCxnSpPr>
          <p:nvPr/>
        </p:nvCxnSpPr>
        <p:spPr>
          <a:xfrm>
            <a:off x="2304058" y="4108139"/>
            <a:ext cx="4335751" cy="558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17" idx="2"/>
          </p:cNvCxnSpPr>
          <p:nvPr/>
        </p:nvCxnSpPr>
        <p:spPr>
          <a:xfrm flipH="1">
            <a:off x="6769895" y="4504316"/>
            <a:ext cx="971374" cy="136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6631496" y="4643438"/>
            <a:ext cx="140779" cy="22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8"/>
          <p:cNvGrpSpPr/>
          <p:nvPr/>
        </p:nvGrpSpPr>
        <p:grpSpPr>
          <a:xfrm flipV="1">
            <a:off x="7543799" y="1392264"/>
            <a:ext cx="67476" cy="378690"/>
            <a:chOff x="1653309" y="1182255"/>
            <a:chExt cx="914400" cy="508000"/>
          </a:xfrm>
        </p:grpSpPr>
        <p:sp>
          <p:nvSpPr>
            <p:cNvPr id="98" name="Oval 97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100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Freeform 110"/>
          <p:cNvSpPr/>
          <p:nvPr/>
        </p:nvSpPr>
        <p:spPr>
          <a:xfrm>
            <a:off x="7683898" y="1495534"/>
            <a:ext cx="517236" cy="2237017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1"/>
          <p:cNvSpPr/>
          <p:nvPr/>
        </p:nvSpPr>
        <p:spPr>
          <a:xfrm flipH="1">
            <a:off x="1449785" y="1272945"/>
            <a:ext cx="517236" cy="369455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2"/>
          <p:cNvSpPr/>
          <p:nvPr/>
        </p:nvSpPr>
        <p:spPr>
          <a:xfrm flipH="1">
            <a:off x="1445490" y="1258190"/>
            <a:ext cx="517236" cy="2237017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8"/>
          <p:cNvGrpSpPr/>
          <p:nvPr/>
        </p:nvGrpSpPr>
        <p:grpSpPr>
          <a:xfrm flipV="1">
            <a:off x="7648574" y="4125626"/>
            <a:ext cx="92695" cy="378690"/>
            <a:chOff x="1653309" y="1182255"/>
            <a:chExt cx="914400" cy="508000"/>
          </a:xfrm>
        </p:grpSpPr>
        <p:sp>
          <p:nvSpPr>
            <p:cNvPr id="116" name="Oval 115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410038" y="886691"/>
            <a:ext cx="1209963" cy="1403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51"/>
          <p:cNvSpPr>
            <a:spLocks/>
          </p:cNvSpPr>
          <p:nvPr/>
        </p:nvSpPr>
        <p:spPr bwMode="auto">
          <a:xfrm>
            <a:off x="6400799" y="1108364"/>
            <a:ext cx="314037" cy="960581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3"/>
          <p:cNvGrpSpPr/>
          <p:nvPr/>
        </p:nvGrpSpPr>
        <p:grpSpPr>
          <a:xfrm flipV="1">
            <a:off x="3052616" y="1588657"/>
            <a:ext cx="4567385" cy="254212"/>
            <a:chOff x="3057235" y="1337083"/>
            <a:chExt cx="4564876" cy="270443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3057235" y="1337083"/>
              <a:ext cx="3442879" cy="2505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0" idx="6"/>
            </p:cNvCxnSpPr>
            <p:nvPr/>
          </p:nvCxnSpPr>
          <p:spPr>
            <a:xfrm flipH="1" flipV="1">
              <a:off x="6591596" y="1359994"/>
              <a:ext cx="1030515" cy="2475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500114" y="1337083"/>
              <a:ext cx="103092" cy="154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895927" y="2983345"/>
            <a:ext cx="3648364" cy="28725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8"/>
          <p:cNvGrpSpPr/>
          <p:nvPr/>
        </p:nvGrpSpPr>
        <p:grpSpPr>
          <a:xfrm flipH="1">
            <a:off x="2142835" y="1422401"/>
            <a:ext cx="914400" cy="378690"/>
            <a:chOff x="1653309" y="1182255"/>
            <a:chExt cx="914400" cy="508000"/>
          </a:xfrm>
        </p:grpSpPr>
        <p:sp>
          <p:nvSpPr>
            <p:cNvPr id="3" name="Oval 2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42"/>
          <p:cNvGrpSpPr/>
          <p:nvPr/>
        </p:nvGrpSpPr>
        <p:grpSpPr>
          <a:xfrm>
            <a:off x="3057235" y="1340838"/>
            <a:ext cx="4562766" cy="247818"/>
            <a:chOff x="3057235" y="1340762"/>
            <a:chExt cx="4567782" cy="252394"/>
          </a:xfrm>
        </p:grpSpPr>
        <p:cxnSp>
          <p:nvCxnSpPr>
            <p:cNvPr id="13" name="Straight Connector 12"/>
            <p:cNvCxnSpPr>
              <a:stCxn id="8" idx="2"/>
            </p:cNvCxnSpPr>
            <p:nvPr/>
          </p:nvCxnSpPr>
          <p:spPr>
            <a:xfrm flipV="1">
              <a:off x="3057235" y="1349631"/>
              <a:ext cx="3450355" cy="24250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0" idx="6"/>
            </p:cNvCxnSpPr>
            <p:nvPr/>
          </p:nvCxnSpPr>
          <p:spPr>
            <a:xfrm flipH="1" flipV="1">
              <a:off x="6591580" y="1340762"/>
              <a:ext cx="1033437" cy="2523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07590" y="1349631"/>
              <a:ext cx="95616" cy="29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3057236" y="2503055"/>
            <a:ext cx="3352800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107706" y="2318322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6405420" y="3616036"/>
            <a:ext cx="1209963" cy="14039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51"/>
          <p:cNvSpPr>
            <a:spLocks/>
          </p:cNvSpPr>
          <p:nvPr/>
        </p:nvSpPr>
        <p:spPr bwMode="auto">
          <a:xfrm>
            <a:off x="6396181" y="3837709"/>
            <a:ext cx="314037" cy="960581"/>
          </a:xfrm>
          <a:custGeom>
            <a:avLst/>
            <a:gdLst>
              <a:gd name="T0" fmla="*/ 105 w 204"/>
              <a:gd name="T1" fmla="*/ 0 h 1053"/>
              <a:gd name="T2" fmla="*/ 66 w 204"/>
              <a:gd name="T3" fmla="*/ 102 h 1053"/>
              <a:gd name="T4" fmla="*/ 36 w 204"/>
              <a:gd name="T5" fmla="*/ 210 h 1053"/>
              <a:gd name="T6" fmla="*/ 15 w 204"/>
              <a:gd name="T7" fmla="*/ 339 h 1053"/>
              <a:gd name="T8" fmla="*/ 0 w 204"/>
              <a:gd name="T9" fmla="*/ 513 h 1053"/>
              <a:gd name="T10" fmla="*/ 3 w 204"/>
              <a:gd name="T11" fmla="*/ 618 h 1053"/>
              <a:gd name="T12" fmla="*/ 21 w 204"/>
              <a:gd name="T13" fmla="*/ 777 h 1053"/>
              <a:gd name="T14" fmla="*/ 66 w 204"/>
              <a:gd name="T15" fmla="*/ 957 h 1053"/>
              <a:gd name="T16" fmla="*/ 102 w 204"/>
              <a:gd name="T17" fmla="*/ 1053 h 1053"/>
              <a:gd name="T18" fmla="*/ 126 w 204"/>
              <a:gd name="T19" fmla="*/ 999 h 1053"/>
              <a:gd name="T20" fmla="*/ 174 w 204"/>
              <a:gd name="T21" fmla="*/ 834 h 1053"/>
              <a:gd name="T22" fmla="*/ 204 w 204"/>
              <a:gd name="T23" fmla="*/ 621 h 1053"/>
              <a:gd name="T24" fmla="*/ 204 w 204"/>
              <a:gd name="T25" fmla="*/ 480 h 1053"/>
              <a:gd name="T26" fmla="*/ 192 w 204"/>
              <a:gd name="T27" fmla="*/ 315 h 1053"/>
              <a:gd name="T28" fmla="*/ 165 w 204"/>
              <a:gd name="T29" fmla="*/ 180 h 1053"/>
              <a:gd name="T30" fmla="*/ 135 w 204"/>
              <a:gd name="T31" fmla="*/ 69 h 1053"/>
              <a:gd name="T32" fmla="*/ 105 w 204"/>
              <a:gd name="T33" fmla="*/ 0 h 105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4"/>
              <a:gd name="T52" fmla="*/ 0 h 1053"/>
              <a:gd name="T53" fmla="*/ 204 w 204"/>
              <a:gd name="T54" fmla="*/ 1053 h 1053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4" h="1053">
                <a:moveTo>
                  <a:pt x="105" y="0"/>
                </a:moveTo>
                <a:lnTo>
                  <a:pt x="66" y="102"/>
                </a:lnTo>
                <a:lnTo>
                  <a:pt x="36" y="210"/>
                </a:lnTo>
                <a:lnTo>
                  <a:pt x="15" y="339"/>
                </a:lnTo>
                <a:lnTo>
                  <a:pt x="0" y="513"/>
                </a:lnTo>
                <a:lnTo>
                  <a:pt x="3" y="618"/>
                </a:lnTo>
                <a:lnTo>
                  <a:pt x="21" y="777"/>
                </a:lnTo>
                <a:lnTo>
                  <a:pt x="66" y="957"/>
                </a:lnTo>
                <a:lnTo>
                  <a:pt x="102" y="1053"/>
                </a:lnTo>
                <a:lnTo>
                  <a:pt x="126" y="999"/>
                </a:lnTo>
                <a:lnTo>
                  <a:pt x="174" y="834"/>
                </a:lnTo>
                <a:lnTo>
                  <a:pt x="204" y="621"/>
                </a:lnTo>
                <a:lnTo>
                  <a:pt x="204" y="480"/>
                </a:lnTo>
                <a:lnTo>
                  <a:pt x="192" y="315"/>
                </a:lnTo>
                <a:lnTo>
                  <a:pt x="165" y="180"/>
                </a:lnTo>
                <a:lnTo>
                  <a:pt x="135" y="69"/>
                </a:lnTo>
                <a:lnTo>
                  <a:pt x="105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111"/>
          <p:cNvGrpSpPr/>
          <p:nvPr/>
        </p:nvGrpSpPr>
        <p:grpSpPr>
          <a:xfrm flipH="1">
            <a:off x="2138217" y="4151746"/>
            <a:ext cx="914400" cy="378690"/>
            <a:chOff x="1653309" y="1182255"/>
            <a:chExt cx="914400" cy="508000"/>
          </a:xfrm>
        </p:grpSpPr>
        <p:sp>
          <p:nvSpPr>
            <p:cNvPr id="113" name="Oval 112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/>
          <p:cNvCxnSpPr>
            <a:endCxn id="107" idx="1"/>
          </p:cNvCxnSpPr>
          <p:nvPr/>
        </p:nvCxnSpPr>
        <p:spPr>
          <a:xfrm flipV="1">
            <a:off x="4090988" y="3930757"/>
            <a:ext cx="2406793" cy="38406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5"/>
          <p:cNvGrpSpPr/>
          <p:nvPr/>
        </p:nvGrpSpPr>
        <p:grpSpPr>
          <a:xfrm>
            <a:off x="4544291" y="3926139"/>
            <a:ext cx="3054423" cy="382336"/>
            <a:chOff x="4544291" y="3926139"/>
            <a:chExt cx="3054423" cy="382336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6627019" y="3950494"/>
              <a:ext cx="971695" cy="357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4544291" y="3926139"/>
              <a:ext cx="1958108" cy="3225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stCxn id="107" idx="1"/>
            </p:cNvCxnSpPr>
            <p:nvPr/>
          </p:nvCxnSpPr>
          <p:spPr>
            <a:xfrm>
              <a:off x="6497781" y="3930757"/>
              <a:ext cx="141144" cy="244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Straight Connector 146"/>
          <p:cNvCxnSpPr/>
          <p:nvPr/>
        </p:nvCxnSpPr>
        <p:spPr>
          <a:xfrm>
            <a:off x="4095750" y="4319588"/>
            <a:ext cx="2397419" cy="3863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47"/>
          <p:cNvGrpSpPr/>
          <p:nvPr/>
        </p:nvGrpSpPr>
        <p:grpSpPr>
          <a:xfrm flipV="1">
            <a:off x="4539679" y="4327911"/>
            <a:ext cx="3054423" cy="382336"/>
            <a:chOff x="4544291" y="3926139"/>
            <a:chExt cx="3054423" cy="382336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6627019" y="3950494"/>
              <a:ext cx="971695" cy="357981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4544291" y="3926139"/>
              <a:ext cx="1958108" cy="3225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497781" y="3930757"/>
              <a:ext cx="141144" cy="2449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53"/>
          <p:cNvGrpSpPr/>
          <p:nvPr/>
        </p:nvGrpSpPr>
        <p:grpSpPr>
          <a:xfrm flipH="1">
            <a:off x="3181205" y="4161271"/>
            <a:ext cx="914400" cy="378690"/>
            <a:chOff x="1653309" y="1182255"/>
            <a:chExt cx="914400" cy="508000"/>
          </a:xfrm>
          <a:solidFill>
            <a:srgbClr val="FFC000">
              <a:alpha val="34000"/>
            </a:srgbClr>
          </a:solidFill>
        </p:grpSpPr>
        <p:sp>
          <p:nvSpPr>
            <p:cNvPr id="155" name="Oval 154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Freeform 156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 157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 158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2" name="Straight Connector 161"/>
          <p:cNvCxnSpPr>
            <a:stCxn id="118" idx="2"/>
          </p:cNvCxnSpPr>
          <p:nvPr/>
        </p:nvCxnSpPr>
        <p:spPr>
          <a:xfrm flipV="1">
            <a:off x="3052617" y="4248150"/>
            <a:ext cx="1500333" cy="68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18" idx="2"/>
          </p:cNvCxnSpPr>
          <p:nvPr/>
        </p:nvCxnSpPr>
        <p:spPr>
          <a:xfrm>
            <a:off x="3052617" y="4316993"/>
            <a:ext cx="1486046" cy="740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4133273" y="5426360"/>
            <a:ext cx="2304472" cy="1385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03090" y="5241631"/>
            <a:ext cx="4387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d’</a:t>
            </a:r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8054108" y="1136073"/>
            <a:ext cx="59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172" name="Freeform 171"/>
          <p:cNvSpPr/>
          <p:nvPr/>
        </p:nvSpPr>
        <p:spPr>
          <a:xfrm>
            <a:off x="7693891" y="1505527"/>
            <a:ext cx="517236" cy="369455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2"/>
          <p:cNvSpPr/>
          <p:nvPr/>
        </p:nvSpPr>
        <p:spPr>
          <a:xfrm>
            <a:off x="7703127" y="1505527"/>
            <a:ext cx="498764" cy="2586182"/>
          </a:xfrm>
          <a:custGeom>
            <a:avLst/>
            <a:gdLst>
              <a:gd name="connsiteX0" fmla="*/ 517236 w 517236"/>
              <a:gd name="connsiteY0" fmla="*/ 0 h 369455"/>
              <a:gd name="connsiteX1" fmla="*/ 323273 w 517236"/>
              <a:gd name="connsiteY1" fmla="*/ 221673 h 369455"/>
              <a:gd name="connsiteX2" fmla="*/ 0 w 517236"/>
              <a:gd name="connsiteY2" fmla="*/ 369455 h 36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9455">
                <a:moveTo>
                  <a:pt x="517236" y="0"/>
                </a:moveTo>
                <a:cubicBezTo>
                  <a:pt x="463357" y="80048"/>
                  <a:pt x="409479" y="160097"/>
                  <a:pt x="323273" y="221673"/>
                </a:cubicBezTo>
                <a:cubicBezTo>
                  <a:pt x="237067" y="283249"/>
                  <a:pt x="118533" y="326352"/>
                  <a:pt x="0" y="369455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/>
          <p:cNvSpPr txBox="1"/>
          <p:nvPr/>
        </p:nvSpPr>
        <p:spPr>
          <a:xfrm>
            <a:off x="868218" y="942110"/>
            <a:ext cx="17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 out of water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1334657" y="4899890"/>
            <a:ext cx="312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Rays appear to come from here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3583709" y="960581"/>
            <a:ext cx="185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from fish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919019" y="3689926"/>
            <a:ext cx="137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Fish in water</a:t>
            </a:r>
            <a:endParaRPr lang="en-US" dirty="0"/>
          </a:p>
        </p:txBody>
      </p:sp>
      <p:sp>
        <p:nvSpPr>
          <p:cNvPr id="179" name="Freeform 178"/>
          <p:cNvSpPr/>
          <p:nvPr/>
        </p:nvSpPr>
        <p:spPr>
          <a:xfrm>
            <a:off x="4165600" y="1357745"/>
            <a:ext cx="517236" cy="360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179"/>
          <p:cNvSpPr/>
          <p:nvPr/>
        </p:nvSpPr>
        <p:spPr>
          <a:xfrm>
            <a:off x="4197927" y="1362363"/>
            <a:ext cx="300182" cy="106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0"/>
          <p:cNvSpPr/>
          <p:nvPr/>
        </p:nvSpPr>
        <p:spPr>
          <a:xfrm>
            <a:off x="5398655" y="3902364"/>
            <a:ext cx="503381" cy="678872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1"/>
          <p:cNvSpPr/>
          <p:nvPr/>
        </p:nvSpPr>
        <p:spPr>
          <a:xfrm>
            <a:off x="5430982" y="3906982"/>
            <a:ext cx="300182" cy="106219"/>
          </a:xfrm>
          <a:custGeom>
            <a:avLst/>
            <a:gdLst>
              <a:gd name="connsiteX0" fmla="*/ 0 w 517236"/>
              <a:gd name="connsiteY0" fmla="*/ 0 h 360219"/>
              <a:gd name="connsiteX1" fmla="*/ 277091 w 517236"/>
              <a:gd name="connsiteY1" fmla="*/ 212437 h 360219"/>
              <a:gd name="connsiteX2" fmla="*/ 517236 w 517236"/>
              <a:gd name="connsiteY2" fmla="*/ 360219 h 36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7236" h="360219">
                <a:moveTo>
                  <a:pt x="0" y="0"/>
                </a:moveTo>
                <a:cubicBezTo>
                  <a:pt x="95442" y="76200"/>
                  <a:pt x="190885" y="152400"/>
                  <a:pt x="277091" y="212437"/>
                </a:cubicBezTo>
                <a:cubicBezTo>
                  <a:pt x="363297" y="272474"/>
                  <a:pt x="440266" y="316346"/>
                  <a:pt x="517236" y="360219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4687456" y="3505199"/>
            <a:ext cx="158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from fish</a:t>
            </a:r>
            <a:endParaRPr lang="en-US" dirty="0"/>
          </a:p>
        </p:txBody>
      </p:sp>
      <p:sp>
        <p:nvSpPr>
          <p:cNvPr id="184" name="Freeform 183"/>
          <p:cNvSpPr/>
          <p:nvPr/>
        </p:nvSpPr>
        <p:spPr>
          <a:xfrm>
            <a:off x="4119418" y="4387273"/>
            <a:ext cx="73891" cy="581891"/>
          </a:xfrm>
          <a:custGeom>
            <a:avLst/>
            <a:gdLst>
              <a:gd name="connsiteX0" fmla="*/ 73891 w 73891"/>
              <a:gd name="connsiteY0" fmla="*/ 581891 h 581891"/>
              <a:gd name="connsiteX1" fmla="*/ 0 w 73891"/>
              <a:gd name="connsiteY1" fmla="*/ 230909 h 581891"/>
              <a:gd name="connsiteX2" fmla="*/ 73891 w 73891"/>
              <a:gd name="connsiteY2" fmla="*/ 304800 h 581891"/>
              <a:gd name="connsiteX3" fmla="*/ 0 w 73891"/>
              <a:gd name="connsiteY3" fmla="*/ 0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91" h="581891">
                <a:moveTo>
                  <a:pt x="73891" y="581891"/>
                </a:moveTo>
                <a:cubicBezTo>
                  <a:pt x="36945" y="429491"/>
                  <a:pt x="0" y="277091"/>
                  <a:pt x="0" y="230909"/>
                </a:cubicBezTo>
                <a:cubicBezTo>
                  <a:pt x="0" y="184727"/>
                  <a:pt x="73891" y="343285"/>
                  <a:pt x="73891" y="304800"/>
                </a:cubicBezTo>
                <a:cubicBezTo>
                  <a:pt x="73891" y="266315"/>
                  <a:pt x="36945" y="133157"/>
                  <a:pt x="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/>
          <p:cNvSpPr txBox="1"/>
          <p:nvPr/>
        </p:nvSpPr>
        <p:spPr>
          <a:xfrm>
            <a:off x="2937164" y="3648363"/>
            <a:ext cx="148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of Fish</a:t>
            </a:r>
            <a:endParaRPr lang="en-US" dirty="0"/>
          </a:p>
        </p:txBody>
      </p:sp>
      <p:grpSp>
        <p:nvGrpSpPr>
          <p:cNvPr id="66" name="Group 8"/>
          <p:cNvGrpSpPr/>
          <p:nvPr/>
        </p:nvGrpSpPr>
        <p:grpSpPr>
          <a:xfrm flipV="1">
            <a:off x="7543799" y="1392264"/>
            <a:ext cx="67476" cy="378690"/>
            <a:chOff x="1653309" y="1182255"/>
            <a:chExt cx="914400" cy="508000"/>
          </a:xfrm>
        </p:grpSpPr>
        <p:sp>
          <p:nvSpPr>
            <p:cNvPr id="68" name="Oval 67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8"/>
          <p:cNvGrpSpPr/>
          <p:nvPr/>
        </p:nvGrpSpPr>
        <p:grpSpPr>
          <a:xfrm flipV="1">
            <a:off x="7559039" y="4089744"/>
            <a:ext cx="67476" cy="378690"/>
            <a:chOff x="1653309" y="1182255"/>
            <a:chExt cx="914400" cy="508000"/>
          </a:xfrm>
        </p:grpSpPr>
        <p:sp>
          <p:nvSpPr>
            <p:cNvPr id="75" name="Oval 74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77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271" y="0"/>
            <a:ext cx="3648364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 flipH="1">
            <a:off x="139411" y="2889702"/>
            <a:ext cx="946760" cy="681885"/>
            <a:chOff x="1653309" y="1182255"/>
            <a:chExt cx="914400" cy="508000"/>
          </a:xfrm>
        </p:grpSpPr>
        <p:sp>
          <p:nvSpPr>
            <p:cNvPr id="6" name="Oval 5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21"/>
          <p:cNvGrpSpPr/>
          <p:nvPr/>
        </p:nvGrpSpPr>
        <p:grpSpPr>
          <a:xfrm flipH="1">
            <a:off x="1841967" y="2871517"/>
            <a:ext cx="914400" cy="681885"/>
            <a:chOff x="1653309" y="1182255"/>
            <a:chExt cx="914400" cy="508000"/>
          </a:xfrm>
          <a:solidFill>
            <a:srgbClr val="FFC000">
              <a:alpha val="34000"/>
            </a:srgbClr>
          </a:solidFill>
        </p:grpSpPr>
        <p:sp>
          <p:nvSpPr>
            <p:cNvPr id="23" name="Oval 22"/>
            <p:cNvSpPr/>
            <p:nvPr/>
          </p:nvSpPr>
          <p:spPr>
            <a:xfrm>
              <a:off x="1662545" y="1191491"/>
              <a:ext cx="544946" cy="397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087418" y="1182255"/>
              <a:ext cx="480291" cy="406400"/>
            </a:xfrm>
            <a:custGeom>
              <a:avLst/>
              <a:gdLst>
                <a:gd name="connsiteX0" fmla="*/ 83127 w 480291"/>
                <a:gd name="connsiteY0" fmla="*/ 110836 h 406400"/>
                <a:gd name="connsiteX1" fmla="*/ 230909 w 480291"/>
                <a:gd name="connsiteY1" fmla="*/ 92363 h 406400"/>
                <a:gd name="connsiteX2" fmla="*/ 480291 w 480291"/>
                <a:gd name="connsiteY2" fmla="*/ 0 h 406400"/>
                <a:gd name="connsiteX3" fmla="*/ 314037 w 480291"/>
                <a:gd name="connsiteY3" fmla="*/ 157018 h 406400"/>
                <a:gd name="connsiteX4" fmla="*/ 277091 w 480291"/>
                <a:gd name="connsiteY4" fmla="*/ 277090 h 406400"/>
                <a:gd name="connsiteX5" fmla="*/ 387927 w 480291"/>
                <a:gd name="connsiteY5" fmla="*/ 406400 h 406400"/>
                <a:gd name="connsiteX6" fmla="*/ 129309 w 480291"/>
                <a:gd name="connsiteY6" fmla="*/ 304800 h 406400"/>
                <a:gd name="connsiteX7" fmla="*/ 129309 w 480291"/>
                <a:gd name="connsiteY7" fmla="*/ 304800 h 406400"/>
                <a:gd name="connsiteX8" fmla="*/ 0 w 480291"/>
                <a:gd name="connsiteY8" fmla="*/ 277090 h 406400"/>
                <a:gd name="connsiteX9" fmla="*/ 9237 w 480291"/>
                <a:gd name="connsiteY9" fmla="*/ 110836 h 406400"/>
                <a:gd name="connsiteX10" fmla="*/ 83127 w 480291"/>
                <a:gd name="connsiteY10" fmla="*/ 110836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0291" h="406400">
                  <a:moveTo>
                    <a:pt x="83127" y="110836"/>
                  </a:moveTo>
                  <a:lnTo>
                    <a:pt x="230909" y="92363"/>
                  </a:lnTo>
                  <a:lnTo>
                    <a:pt x="480291" y="0"/>
                  </a:lnTo>
                  <a:lnTo>
                    <a:pt x="314037" y="157018"/>
                  </a:lnTo>
                  <a:lnTo>
                    <a:pt x="277091" y="277090"/>
                  </a:lnTo>
                  <a:lnTo>
                    <a:pt x="387927" y="406400"/>
                  </a:lnTo>
                  <a:lnTo>
                    <a:pt x="129309" y="304800"/>
                  </a:lnTo>
                  <a:lnTo>
                    <a:pt x="129309" y="304800"/>
                  </a:lnTo>
                  <a:lnTo>
                    <a:pt x="0" y="277090"/>
                  </a:lnTo>
                  <a:lnTo>
                    <a:pt x="9237" y="110836"/>
                  </a:lnTo>
                  <a:lnTo>
                    <a:pt x="83127" y="1108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1828800" y="1514764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2018144" y="1445500"/>
              <a:ext cx="138545" cy="175491"/>
            </a:xfrm>
            <a:custGeom>
              <a:avLst/>
              <a:gdLst>
                <a:gd name="connsiteX0" fmla="*/ 0 w 138545"/>
                <a:gd name="connsiteY0" fmla="*/ 0 h 175491"/>
                <a:gd name="connsiteX1" fmla="*/ 73891 w 138545"/>
                <a:gd name="connsiteY1" fmla="*/ 138545 h 175491"/>
                <a:gd name="connsiteX2" fmla="*/ 138545 w 138545"/>
                <a:gd name="connsiteY2" fmla="*/ 175491 h 175491"/>
                <a:gd name="connsiteX3" fmla="*/ 110836 w 138545"/>
                <a:gd name="connsiteY3" fmla="*/ 73891 h 175491"/>
                <a:gd name="connsiteX4" fmla="*/ 101600 w 138545"/>
                <a:gd name="connsiteY4" fmla="*/ 9236 h 175491"/>
                <a:gd name="connsiteX5" fmla="*/ 0 w 138545"/>
                <a:gd name="connsiteY5" fmla="*/ 0 h 17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545" h="175491">
                  <a:moveTo>
                    <a:pt x="0" y="0"/>
                  </a:moveTo>
                  <a:lnTo>
                    <a:pt x="73891" y="138545"/>
                  </a:lnTo>
                  <a:lnTo>
                    <a:pt x="138545" y="175491"/>
                  </a:lnTo>
                  <a:lnTo>
                    <a:pt x="110836" y="73891"/>
                  </a:lnTo>
                  <a:lnTo>
                    <a:pt x="101600" y="923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773382" y="1182255"/>
              <a:ext cx="267854" cy="92363"/>
            </a:xfrm>
            <a:custGeom>
              <a:avLst/>
              <a:gdLst>
                <a:gd name="connsiteX0" fmla="*/ 0 w 267854"/>
                <a:gd name="connsiteY0" fmla="*/ 83127 h 92363"/>
                <a:gd name="connsiteX1" fmla="*/ 55418 w 267854"/>
                <a:gd name="connsiteY1" fmla="*/ 0 h 92363"/>
                <a:gd name="connsiteX2" fmla="*/ 267854 w 267854"/>
                <a:gd name="connsiteY2" fmla="*/ 0 h 92363"/>
                <a:gd name="connsiteX3" fmla="*/ 230909 w 267854"/>
                <a:gd name="connsiteY3" fmla="*/ 92363 h 92363"/>
                <a:gd name="connsiteX4" fmla="*/ 0 w 267854"/>
                <a:gd name="connsiteY4" fmla="*/ 83127 h 9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92363">
                  <a:moveTo>
                    <a:pt x="0" y="83127"/>
                  </a:moveTo>
                  <a:lnTo>
                    <a:pt x="55418" y="0"/>
                  </a:lnTo>
                  <a:lnTo>
                    <a:pt x="267854" y="0"/>
                  </a:lnTo>
                  <a:lnTo>
                    <a:pt x="230909" y="92363"/>
                  </a:lnTo>
                  <a:lnTo>
                    <a:pt x="0" y="831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653309" y="1311564"/>
              <a:ext cx="258618" cy="1847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 flipV="1">
            <a:off x="2765892" y="636154"/>
            <a:ext cx="2545306" cy="25300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28736" y="685800"/>
            <a:ext cx="1638589" cy="16238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2"/>
          </p:cNvCxnSpPr>
          <p:nvPr/>
        </p:nvCxnSpPr>
        <p:spPr>
          <a:xfrm flipV="1">
            <a:off x="1086171" y="2271569"/>
            <a:ext cx="2562193" cy="9156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0500" y="4811428"/>
            <a:ext cx="312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appear to come from here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52435" y="2259882"/>
            <a:ext cx="137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in water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02511" y="2056821"/>
            <a:ext cx="158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Rays from fish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647081" y="2480979"/>
            <a:ext cx="14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of Fish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781300" y="3219450"/>
            <a:ext cx="2533939" cy="250260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80402" y="4105693"/>
            <a:ext cx="1653598" cy="16378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1" idx="2"/>
          </p:cNvCxnSpPr>
          <p:nvPr/>
        </p:nvCxnSpPr>
        <p:spPr>
          <a:xfrm>
            <a:off x="1086171" y="3187252"/>
            <a:ext cx="2575759" cy="9184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715491" y="1839768"/>
            <a:ext cx="951345" cy="1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97200" y="1631944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s’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1089892" y="1368713"/>
            <a:ext cx="2581562" cy="4619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44437" y="1110089"/>
            <a:ext cx="43872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190875"/>
            <a:ext cx="7324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219200" y="35337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45" name="Arc 44"/>
          <p:cNvSpPr/>
          <p:nvPr/>
        </p:nvSpPr>
        <p:spPr>
          <a:xfrm rot="3544261">
            <a:off x="1247775" y="3124200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447799" y="3248025"/>
            <a:ext cx="161925" cy="361950"/>
          </a:xfrm>
          <a:custGeom>
            <a:avLst/>
            <a:gdLst>
              <a:gd name="connsiteX0" fmla="*/ 0 w 152400"/>
              <a:gd name="connsiteY0" fmla="*/ 285750 h 285750"/>
              <a:gd name="connsiteX1" fmla="*/ 76200 w 152400"/>
              <a:gd name="connsiteY1" fmla="*/ 142875 h 285750"/>
              <a:gd name="connsiteX2" fmla="*/ 104775 w 152400"/>
              <a:gd name="connsiteY2" fmla="*/ 209550 h 285750"/>
              <a:gd name="connsiteX3" fmla="*/ 152400 w 152400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285750">
                <a:moveTo>
                  <a:pt x="0" y="285750"/>
                </a:moveTo>
                <a:cubicBezTo>
                  <a:pt x="29369" y="220662"/>
                  <a:pt x="58738" y="155575"/>
                  <a:pt x="76200" y="142875"/>
                </a:cubicBezTo>
                <a:cubicBezTo>
                  <a:pt x="93663" y="130175"/>
                  <a:pt x="92075" y="233363"/>
                  <a:pt x="104775" y="209550"/>
                </a:cubicBezTo>
                <a:cubicBezTo>
                  <a:pt x="117475" y="185738"/>
                  <a:pt x="134937" y="92869"/>
                  <a:pt x="152400" y="0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190875" y="323850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49" name="Arc 48"/>
          <p:cNvSpPr/>
          <p:nvPr/>
        </p:nvSpPr>
        <p:spPr>
          <a:xfrm rot="3544261">
            <a:off x="2808054" y="3169674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76600" y="2266950"/>
            <a:ext cx="94297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3876675" y="2286000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752850" y="2543175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492502" y="6162675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(Large)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711702" y="6162675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 (Small)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733675" y="4114800"/>
            <a:ext cx="1800225" cy="952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00325" y="378142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70" name="Arc 69"/>
          <p:cNvSpPr/>
          <p:nvPr/>
        </p:nvSpPr>
        <p:spPr>
          <a:xfrm rot="18055739" flipH="1">
            <a:off x="3048000" y="3886199"/>
            <a:ext cx="285750" cy="257175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067175" y="4143375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72" name="Arc 71"/>
          <p:cNvSpPr/>
          <p:nvPr/>
        </p:nvSpPr>
        <p:spPr>
          <a:xfrm rot="3544261">
            <a:off x="3684354" y="4074549"/>
            <a:ext cx="346540" cy="385301"/>
          </a:xfrm>
          <a:prstGeom prst="arc">
            <a:avLst>
              <a:gd name="adj1" fmla="val 16200000"/>
              <a:gd name="adj2" fmla="val 20433135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3895725" y="3209925"/>
            <a:ext cx="9525" cy="89535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71900" y="346710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Symbol"/>
                <a:ea typeface="OpenSymbol"/>
              </a:rPr>
              <a:t>ℓ</a:t>
            </a:r>
            <a:endParaRPr lang="en-US" dirty="0"/>
          </a:p>
        </p:txBody>
      </p:sp>
      <p:sp>
        <p:nvSpPr>
          <p:cNvPr id="75" name="Freeform 74"/>
          <p:cNvSpPr/>
          <p:nvPr/>
        </p:nvSpPr>
        <p:spPr>
          <a:xfrm>
            <a:off x="1704975" y="3324225"/>
            <a:ext cx="1038225" cy="1409700"/>
          </a:xfrm>
          <a:custGeom>
            <a:avLst/>
            <a:gdLst>
              <a:gd name="connsiteX0" fmla="*/ 1038225 w 1038225"/>
              <a:gd name="connsiteY0" fmla="*/ 0 h 1409700"/>
              <a:gd name="connsiteX1" fmla="*/ 628650 w 1038225"/>
              <a:gd name="connsiteY1" fmla="*/ 476250 h 1409700"/>
              <a:gd name="connsiteX2" fmla="*/ 704850 w 1038225"/>
              <a:gd name="connsiteY2" fmla="*/ 485775 h 1409700"/>
              <a:gd name="connsiteX3" fmla="*/ 0 w 1038225"/>
              <a:gd name="connsiteY3" fmla="*/ 140970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225" h="1409700">
                <a:moveTo>
                  <a:pt x="1038225" y="0"/>
                </a:moveTo>
                <a:cubicBezTo>
                  <a:pt x="861219" y="197644"/>
                  <a:pt x="684213" y="395288"/>
                  <a:pt x="628650" y="476250"/>
                </a:cubicBezTo>
                <a:cubicBezTo>
                  <a:pt x="573088" y="557213"/>
                  <a:pt x="809625" y="330200"/>
                  <a:pt x="704850" y="485775"/>
                </a:cubicBezTo>
                <a:cubicBezTo>
                  <a:pt x="600075" y="641350"/>
                  <a:pt x="0" y="1409700"/>
                  <a:pt x="0" y="1409700"/>
                </a:cubicBezTo>
              </a:path>
            </a:pathLst>
          </a:cu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6429" y="3244334"/>
            <a:ext cx="1831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	[Figure]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84820" y="1906250"/>
            <a:ext cx="5029200" cy="320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/>
          <p:cNvSpPr/>
          <p:nvPr/>
        </p:nvSpPr>
        <p:spPr>
          <a:xfrm flipH="1">
            <a:off x="3505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10800000" flipH="1">
            <a:off x="252249" y="350520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0"/>
          <p:cNvGrpSpPr/>
          <p:nvPr/>
        </p:nvGrpSpPr>
        <p:grpSpPr>
          <a:xfrm>
            <a:off x="381000" y="2362200"/>
            <a:ext cx="7848601" cy="1143001"/>
            <a:chOff x="381000" y="2362200"/>
            <a:chExt cx="7848601" cy="1143001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/>
          <p:cNvGrpSpPr/>
          <p:nvPr/>
        </p:nvGrpSpPr>
        <p:grpSpPr>
          <a:xfrm flipV="1">
            <a:off x="466344" y="3475219"/>
            <a:ext cx="7839457" cy="1371600"/>
            <a:chOff x="381000" y="2362200"/>
            <a:chExt cx="7848601" cy="1143001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457200" y="2362200"/>
              <a:ext cx="3352800" cy="11430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>
              <a:off x="3810000" y="2362200"/>
              <a:ext cx="4419600" cy="11430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 flipH="1" flipV="1">
              <a:off x="1657350" y="1543050"/>
              <a:ext cx="685800" cy="32385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800000">
              <a:off x="3581402" y="2819402"/>
              <a:ext cx="4648199" cy="6857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457200" y="3200400"/>
              <a:ext cx="3048000" cy="30480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0800000">
              <a:off x="3505202" y="3200402"/>
              <a:ext cx="4724399" cy="3047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487930" y="3438644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229600" y="35052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9882" y="275819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92454" y="3690079"/>
            <a:ext cx="145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Convergence Point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114800" y="1981200"/>
            <a:ext cx="5029200" cy="3200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flipH="1">
            <a:off x="3505200" y="762000"/>
            <a:ext cx="5562600" cy="5410200"/>
          </a:xfrm>
          <a:prstGeom prst="arc">
            <a:avLst>
              <a:gd name="adj1" fmla="val 19491412"/>
              <a:gd name="adj2" fmla="val 2196565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81000" y="4648200"/>
            <a:ext cx="31242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05200" y="4114800"/>
            <a:ext cx="28194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05200" y="4648200"/>
            <a:ext cx="4800600" cy="1588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-190500" y="4457700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934494" y="4152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7735094" y="45331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057900" y="4229100"/>
            <a:ext cx="685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239294" y="2932906"/>
            <a:ext cx="1143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48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86400" y="4495800"/>
            <a:ext cx="3097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s</a:t>
            </a:r>
            <a:r>
              <a:rPr lang="en-US" baseline="-25000" dirty="0" err="1" smtClean="0"/>
              <a:t>i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1828800" y="4495800"/>
            <a:ext cx="356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o</a:t>
            </a:r>
            <a:endParaRPr lang="en-US" baseline="-25000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3886200"/>
            <a:ext cx="3097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29" name="Straight Connector 28"/>
          <p:cNvCxnSpPr>
            <a:stCxn id="23" idx="0"/>
          </p:cNvCxnSpPr>
          <p:nvPr/>
        </p:nvCxnSpPr>
        <p:spPr>
          <a:xfrm rot="5400000" flipH="1" flipV="1">
            <a:off x="1543050" y="1162050"/>
            <a:ext cx="1066800" cy="34671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229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743200" y="2133600"/>
            <a:ext cx="340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err="1" smtClean="0">
                <a:sym typeface="Symbol"/>
              </a:rPr>
              <a:t>i</a:t>
            </a:r>
            <a:endParaRPr lang="en-US" baseline="-25000" dirty="0"/>
          </a:p>
        </p:txBody>
      </p:sp>
      <p:sp>
        <p:nvSpPr>
          <p:cNvPr id="35" name="TextBox 34"/>
          <p:cNvSpPr txBox="1"/>
          <p:nvPr/>
        </p:nvSpPr>
        <p:spPr>
          <a:xfrm>
            <a:off x="3886200" y="2895600"/>
            <a:ext cx="3097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baseline="-25000" dirty="0"/>
          </a:p>
        </p:txBody>
      </p:sp>
      <p:cxnSp>
        <p:nvCxnSpPr>
          <p:cNvPr id="37" name="Straight Connector 36"/>
          <p:cNvCxnSpPr>
            <a:endCxn id="24" idx="1"/>
          </p:cNvCxnSpPr>
          <p:nvPr/>
        </p:nvCxnSpPr>
        <p:spPr>
          <a:xfrm>
            <a:off x="2362200" y="1676400"/>
            <a:ext cx="3973559" cy="17637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 rot="18949663" flipV="1">
            <a:off x="959404" y="3055682"/>
            <a:ext cx="457200" cy="533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276600" y="2590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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953000" y="2057400"/>
            <a:ext cx="3561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t</a:t>
            </a:r>
            <a:endParaRPr lang="en-US" baseline="-25000" dirty="0"/>
          </a:p>
        </p:txBody>
      </p:sp>
      <p:sp>
        <p:nvSpPr>
          <p:cNvPr id="43" name="Freeform 42"/>
          <p:cNvSpPr/>
          <p:nvPr/>
        </p:nvSpPr>
        <p:spPr>
          <a:xfrm>
            <a:off x="4800600" y="2362200"/>
            <a:ext cx="257332" cy="374754"/>
          </a:xfrm>
          <a:custGeom>
            <a:avLst/>
            <a:gdLst>
              <a:gd name="connsiteX0" fmla="*/ 194872 w 257332"/>
              <a:gd name="connsiteY0" fmla="*/ 0 h 374754"/>
              <a:gd name="connsiteX1" fmla="*/ 104931 w 257332"/>
              <a:gd name="connsiteY1" fmla="*/ 164892 h 374754"/>
              <a:gd name="connsiteX2" fmla="*/ 239843 w 257332"/>
              <a:gd name="connsiteY2" fmla="*/ 164892 h 374754"/>
              <a:gd name="connsiteX3" fmla="*/ 0 w 257332"/>
              <a:gd name="connsiteY3" fmla="*/ 374754 h 37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332" h="374754">
                <a:moveTo>
                  <a:pt x="194872" y="0"/>
                </a:moveTo>
                <a:cubicBezTo>
                  <a:pt x="146154" y="68705"/>
                  <a:pt x="97436" y="137410"/>
                  <a:pt x="104931" y="164892"/>
                </a:cubicBezTo>
                <a:cubicBezTo>
                  <a:pt x="112426" y="192374"/>
                  <a:pt x="257332" y="129915"/>
                  <a:pt x="239843" y="164892"/>
                </a:cubicBezTo>
                <a:cubicBezTo>
                  <a:pt x="222355" y="199869"/>
                  <a:pt x="0" y="374754"/>
                  <a:pt x="0" y="374754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088340" y="3088943"/>
            <a:ext cx="31130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</a:t>
            </a:r>
            <a:endParaRPr lang="en-US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6781800" y="3124200"/>
            <a:ext cx="27924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</a:t>
            </a:r>
            <a:endParaRPr lang="en-US" baseline="-25000" dirty="0"/>
          </a:p>
        </p:txBody>
      </p:sp>
      <p:sp>
        <p:nvSpPr>
          <p:cNvPr id="47" name="Arc 46"/>
          <p:cNvSpPr/>
          <p:nvPr/>
        </p:nvSpPr>
        <p:spPr>
          <a:xfrm>
            <a:off x="3312826" y="2208551"/>
            <a:ext cx="1029325" cy="533400"/>
          </a:xfrm>
          <a:prstGeom prst="arc">
            <a:avLst>
              <a:gd name="adj1" fmla="val 690790"/>
              <a:gd name="adj2" fmla="val 102727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600200" y="30480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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505200" y="1752600"/>
            <a:ext cx="317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baseline="-25000" dirty="0"/>
          </a:p>
        </p:txBody>
      </p:sp>
      <p:sp>
        <p:nvSpPr>
          <p:cNvPr id="50" name="Arc 49"/>
          <p:cNvSpPr/>
          <p:nvPr/>
        </p:nvSpPr>
        <p:spPr>
          <a:xfrm rot="7668653" flipV="1">
            <a:off x="3246448" y="2058605"/>
            <a:ext cx="457200" cy="533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/>
          <p:cNvSpPr/>
          <p:nvPr/>
        </p:nvSpPr>
        <p:spPr>
          <a:xfrm rot="18949663" flipH="1">
            <a:off x="7209159" y="3153427"/>
            <a:ext cx="426874" cy="30627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10000" y="2286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1098" y="2839386"/>
            <a:ext cx="2904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8064708" y="2864371"/>
            <a:ext cx="30328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6253399" y="3481466"/>
            <a:ext cx="30809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baseline="-25000" dirty="0"/>
          </a:p>
        </p:txBody>
      </p:sp>
      <p:cxnSp>
        <p:nvCxnSpPr>
          <p:cNvPr id="7" name="Straight Connector 6"/>
          <p:cNvCxnSpPr/>
          <p:nvPr/>
        </p:nvCxnSpPr>
        <p:spPr>
          <a:xfrm rot="10800000" flipH="1">
            <a:off x="252249" y="3475220"/>
            <a:ext cx="8891751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24600" y="342900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rot="10800000">
            <a:off x="3810000" y="2362200"/>
            <a:ext cx="4495800" cy="10668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587648" y="3513945"/>
            <a:ext cx="31611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baseline="-25000" dirty="0"/>
          </a:p>
        </p:txBody>
      </p:sp>
      <p:sp>
        <p:nvSpPr>
          <p:cNvPr id="70" name="Oval 69"/>
          <p:cNvSpPr/>
          <p:nvPr/>
        </p:nvSpPr>
        <p:spPr>
          <a:xfrm>
            <a:off x="3763810" y="3446490"/>
            <a:ext cx="76200" cy="762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2595798" y="707037"/>
            <a:ext cx="2788170" cy="2728209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endCxn id="3" idx="5"/>
          </p:cNvCxnSpPr>
          <p:nvPr/>
        </p:nvCxnSpPr>
        <p:spPr>
          <a:xfrm>
            <a:off x="884420" y="2023672"/>
            <a:ext cx="3105463" cy="474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605791" y="3410262"/>
            <a:ext cx="2738202" cy="49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52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204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357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509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H="1">
            <a:off x="6620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814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966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1119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271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4240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576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1728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881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2033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1860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383431" y="2098631"/>
            <a:ext cx="1656424" cy="3747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6200000" flipH="1">
            <a:off x="2632018" y="2194818"/>
            <a:ext cx="1491532" cy="999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858120" y="2268520"/>
            <a:ext cx="1341630" cy="1249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3099211" y="2357210"/>
            <a:ext cx="1176739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3309072" y="2432160"/>
            <a:ext cx="1059319" cy="24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9"/>
          <p:cNvGrpSpPr/>
          <p:nvPr/>
        </p:nvGrpSpPr>
        <p:grpSpPr>
          <a:xfrm rot="5400000" flipH="1">
            <a:off x="3527689" y="1658904"/>
            <a:ext cx="789478" cy="1786327"/>
            <a:chOff x="2900601" y="3172912"/>
            <a:chExt cx="776990" cy="1786327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2023676" y="404983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2221041" y="4094801"/>
              <a:ext cx="1656424" cy="3747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2469628" y="4190988"/>
              <a:ext cx="1491532" cy="999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695730" y="4264690"/>
              <a:ext cx="1341630" cy="1249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936821" y="4353380"/>
              <a:ext cx="1176739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3146682" y="4428330"/>
              <a:ext cx="1059319" cy="24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1"/>
          <p:cNvGrpSpPr/>
          <p:nvPr/>
        </p:nvGrpSpPr>
        <p:grpSpPr>
          <a:xfrm rot="5400000">
            <a:off x="3135445" y="2978059"/>
            <a:ext cx="1538990" cy="1768839"/>
            <a:chOff x="1081791" y="1329142"/>
            <a:chExt cx="1538990" cy="1768839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2"/>
          <p:cNvGrpSpPr/>
          <p:nvPr/>
        </p:nvGrpSpPr>
        <p:grpSpPr>
          <a:xfrm rot="2738990">
            <a:off x="2893104" y="1546503"/>
            <a:ext cx="1538990" cy="199864"/>
            <a:chOff x="1081791" y="1329142"/>
            <a:chExt cx="1538990" cy="1768839"/>
          </a:xfrm>
        </p:grpSpPr>
        <p:cxnSp>
          <p:nvCxnSpPr>
            <p:cNvPr id="54" name="Straight Connector 53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64"/>
          <p:cNvGrpSpPr/>
          <p:nvPr/>
        </p:nvGrpSpPr>
        <p:grpSpPr>
          <a:xfrm rot="2738990">
            <a:off x="3570160" y="2148609"/>
            <a:ext cx="1538990" cy="199864"/>
            <a:chOff x="1081791" y="1329142"/>
            <a:chExt cx="1538990" cy="1768839"/>
          </a:xfrm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/>
          <p:cNvSpPr/>
          <p:nvPr/>
        </p:nvSpPr>
        <p:spPr>
          <a:xfrm rot="18850252">
            <a:off x="4008331" y="514729"/>
            <a:ext cx="279660" cy="262390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18850252">
            <a:off x="3911911" y="537977"/>
            <a:ext cx="161718" cy="2623902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/>
          <p:cNvSpPr/>
          <p:nvPr/>
        </p:nvSpPr>
        <p:spPr>
          <a:xfrm rot="10800000">
            <a:off x="2972425" y="721871"/>
            <a:ext cx="2788170" cy="2728209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0338" y="576263"/>
            <a:ext cx="37433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2595798" y="707037"/>
            <a:ext cx="2788170" cy="2728209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/>
          <p:cNvSpPr/>
          <p:nvPr/>
        </p:nvSpPr>
        <p:spPr>
          <a:xfrm rot="10800000">
            <a:off x="2772400" y="693296"/>
            <a:ext cx="2788170" cy="2728209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25"/>
          <p:cNvGrpSpPr/>
          <p:nvPr/>
        </p:nvGrpSpPr>
        <p:grpSpPr>
          <a:xfrm>
            <a:off x="3038021" y="1143001"/>
            <a:ext cx="2336048" cy="1799430"/>
            <a:chOff x="8572046" y="852738"/>
            <a:chExt cx="2336048" cy="1470567"/>
          </a:xfrm>
        </p:grpSpPr>
        <p:cxnSp>
          <p:nvCxnSpPr>
            <p:cNvPr id="80" name="Straight Connector 79"/>
            <p:cNvCxnSpPr/>
            <p:nvPr/>
          </p:nvCxnSpPr>
          <p:spPr>
            <a:xfrm rot="16200000" flipV="1">
              <a:off x="10165201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V="1">
              <a:off x="10010479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6200000" flipV="1">
              <a:off x="9855757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V="1">
              <a:off x="9701035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9546313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V="1">
              <a:off x="9391591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16200000" flipV="1">
              <a:off x="9236869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V="1">
              <a:off x="9082147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V="1">
              <a:off x="8927425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8772703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V="1">
              <a:off x="8617981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 flipV="1">
              <a:off x="8463260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16200000" flipV="1">
              <a:off x="8308538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6200000" flipV="1">
              <a:off x="8153816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16200000" flipV="1">
              <a:off x="7999094" y="1580413"/>
              <a:ext cx="1470567" cy="1521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16200000" flipV="1">
              <a:off x="7855643" y="1569143"/>
              <a:ext cx="1452310" cy="1950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 rot="18850252">
            <a:off x="4050599" y="567345"/>
            <a:ext cx="82928" cy="3012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endCxn id="3" idx="5"/>
          </p:cNvCxnSpPr>
          <p:nvPr/>
        </p:nvCxnSpPr>
        <p:spPr>
          <a:xfrm>
            <a:off x="884420" y="2023672"/>
            <a:ext cx="3105463" cy="4747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 flipH="1" flipV="1">
            <a:off x="2605791" y="3410262"/>
            <a:ext cx="2738202" cy="499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52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204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357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H="1">
            <a:off x="509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H="1">
            <a:off x="6620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814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966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1119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1271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4240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5764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17288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8812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2033666" y="2053667"/>
            <a:ext cx="1768839" cy="1499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39"/>
          <p:cNvGrpSpPr/>
          <p:nvPr/>
        </p:nvGrpSpPr>
        <p:grpSpPr>
          <a:xfrm rot="5400000" flipH="1">
            <a:off x="3527689" y="1658904"/>
            <a:ext cx="789478" cy="1786327"/>
            <a:chOff x="2900601" y="3172912"/>
            <a:chExt cx="776990" cy="1786327"/>
          </a:xfrm>
        </p:grpSpPr>
        <p:cxnSp>
          <p:nvCxnSpPr>
            <p:cNvPr id="34" name="Straight Connector 33"/>
            <p:cNvCxnSpPr/>
            <p:nvPr/>
          </p:nvCxnSpPr>
          <p:spPr>
            <a:xfrm rot="16200000" flipH="1">
              <a:off x="2023676" y="404983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2221041" y="4094801"/>
              <a:ext cx="1656424" cy="3747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2469628" y="4190988"/>
              <a:ext cx="1491532" cy="999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2695730" y="4264690"/>
              <a:ext cx="1341630" cy="1249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2936821" y="4353380"/>
              <a:ext cx="1176739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3146682" y="4428330"/>
              <a:ext cx="1059319" cy="2499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51"/>
          <p:cNvGrpSpPr/>
          <p:nvPr/>
        </p:nvGrpSpPr>
        <p:grpSpPr>
          <a:xfrm rot="5400000">
            <a:off x="3135445" y="2978059"/>
            <a:ext cx="1538990" cy="1768839"/>
            <a:chOff x="1081791" y="1329142"/>
            <a:chExt cx="1538990" cy="1768839"/>
          </a:xfrm>
        </p:grpSpPr>
        <p:cxnSp>
          <p:nvCxnSpPr>
            <p:cNvPr id="41" name="Straight Connector 40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 rot="10800000">
            <a:off x="4143374" y="2036926"/>
            <a:ext cx="1990727" cy="204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52"/>
          <p:cNvGrpSpPr/>
          <p:nvPr/>
        </p:nvGrpSpPr>
        <p:grpSpPr>
          <a:xfrm rot="2738990">
            <a:off x="2872468" y="1595534"/>
            <a:ext cx="1538990" cy="142147"/>
            <a:chOff x="1081791" y="1329142"/>
            <a:chExt cx="1538990" cy="1768839"/>
          </a:xfrm>
        </p:grpSpPr>
        <p:cxnSp>
          <p:nvCxnSpPr>
            <p:cNvPr id="54" name="Straight Connector 53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64"/>
          <p:cNvGrpSpPr/>
          <p:nvPr/>
        </p:nvGrpSpPr>
        <p:grpSpPr>
          <a:xfrm rot="2738990">
            <a:off x="3754730" y="2436562"/>
            <a:ext cx="1538990" cy="129997"/>
            <a:chOff x="1081791" y="1329142"/>
            <a:chExt cx="1538990" cy="1768839"/>
          </a:xfrm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204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357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09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662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H="1">
              <a:off x="814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966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11192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12716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14240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15764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1728866" y="2206067"/>
              <a:ext cx="1768839" cy="1499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5" name="Straight Connector 174"/>
          <p:cNvCxnSpPr/>
          <p:nvPr/>
        </p:nvCxnSpPr>
        <p:spPr>
          <a:xfrm rot="16200000" flipV="1">
            <a:off x="5086582" y="2044633"/>
            <a:ext cx="1799430" cy="152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16200000" flipV="1">
            <a:off x="4931860" y="2044633"/>
            <a:ext cx="1799430" cy="152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rot="16200000" flipV="1">
            <a:off x="4777138" y="2044633"/>
            <a:ext cx="1799430" cy="152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16200000" flipV="1">
            <a:off x="4635728" y="2031322"/>
            <a:ext cx="1777090" cy="1950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:\DCIM\100CASIO\CIMG01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626" y="3856219"/>
            <a:ext cx="4002374" cy="3001781"/>
          </a:xfrm>
          <a:prstGeom prst="rect">
            <a:avLst/>
          </a:prstGeom>
          <a:noFill/>
        </p:spPr>
      </p:pic>
      <p:pic>
        <p:nvPicPr>
          <p:cNvPr id="1027" name="Picture 3" descr="F:\DCIM\100CASIO\CIMG01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092315" cy="3102964"/>
          </a:xfrm>
          <a:prstGeom prst="rect">
            <a:avLst/>
          </a:prstGeom>
          <a:noFill/>
        </p:spPr>
      </p:pic>
      <p:pic>
        <p:nvPicPr>
          <p:cNvPr id="1028" name="Picture 4" descr="F:\DCIM\100CASIO\CIMG01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26630" y="0"/>
            <a:ext cx="3987384" cy="2990538"/>
          </a:xfrm>
          <a:prstGeom prst="rect">
            <a:avLst/>
          </a:prstGeom>
          <a:noFill/>
        </p:spPr>
      </p:pic>
      <p:pic>
        <p:nvPicPr>
          <p:cNvPr id="1029" name="Picture 5" descr="F:\DCIM\100CASIO\CIMG010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710065"/>
            <a:ext cx="4197246" cy="314793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9921" y="95937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(a)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69370" y="959370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(b)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944" y="4489553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(c)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9370" y="4489553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(d)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DCIM\100CASIO\CIMG01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99213" y="3927423"/>
            <a:ext cx="2087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Laser Pointer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8348" y="2653258"/>
            <a:ext cx="186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Beam Splitter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5974" y="737017"/>
            <a:ext cx="1466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Internally Reflected Beam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0937" y="4052341"/>
            <a:ext cx="1978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Frustrated Total Internal Reflection Beam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7134"/>
            <a:ext cx="3072437" cy="425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301" y="1262376"/>
            <a:ext cx="2874833" cy="429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0037" y="1263312"/>
            <a:ext cx="3523963" cy="434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528" y="3372787"/>
            <a:ext cx="7045377" cy="34852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754081" y="1347495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169996" y="1364983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095984" y="3355492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29559" y="239792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636014" y="238883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>
                <a:sym typeface="Symbol"/>
              </a:rPr>
              <a:t>1</a:t>
            </a:r>
            <a:endParaRPr lang="en-US" baseline="-25000" dirty="0"/>
          </a:p>
        </p:txBody>
      </p:sp>
      <p:cxnSp>
        <p:nvCxnSpPr>
          <p:cNvPr id="28" name="Straight Connector 27"/>
          <p:cNvCxnSpPr/>
          <p:nvPr/>
        </p:nvCxnSpPr>
        <p:spPr>
          <a:xfrm rot="16200000" flipH="1">
            <a:off x="3524494" y="4034158"/>
            <a:ext cx="2577429" cy="12864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58072" y="417786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sp>
        <p:nvSpPr>
          <p:cNvPr id="54" name="Isosceles Triangle 53"/>
          <p:cNvSpPr/>
          <p:nvPr/>
        </p:nvSpPr>
        <p:spPr>
          <a:xfrm rot="8123550">
            <a:off x="2485743" y="1952342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2912541">
            <a:off x="5439364" y="2104436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9010627">
            <a:off x="4835093" y="4835093"/>
            <a:ext cx="228600" cy="22860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62000" y="281940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Air</a:t>
            </a:r>
            <a:endParaRPr lang="en-US" sz="2800" dirty="0"/>
          </a:p>
        </p:txBody>
      </p:sp>
      <p:sp>
        <p:nvSpPr>
          <p:cNvPr id="58" name="TextBox 57"/>
          <p:cNvSpPr txBox="1"/>
          <p:nvPr/>
        </p:nvSpPr>
        <p:spPr>
          <a:xfrm>
            <a:off x="762000" y="33528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Glass</a:t>
            </a:r>
            <a:endParaRPr lang="en-US" sz="2800" dirty="0"/>
          </a:p>
        </p:txBody>
      </p:sp>
      <p:sp>
        <p:nvSpPr>
          <p:cNvPr id="59" name="TextBox 58"/>
          <p:cNvSpPr txBox="1"/>
          <p:nvPr/>
        </p:nvSpPr>
        <p:spPr>
          <a:xfrm>
            <a:off x="1143000" y="800100"/>
            <a:ext cx="197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Incident Ray</a:t>
            </a:r>
            <a:endParaRPr 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5715000" y="800100"/>
            <a:ext cx="215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Reflected Ray</a:t>
            </a:r>
            <a:endParaRPr lang="en-US" sz="2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29200" y="6019800"/>
            <a:ext cx="2527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Transmitted Ray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711952" y="2895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Fast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635752" y="34290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Slow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6778752" y="3505200"/>
            <a:ext cx="1086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 (Large)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778752" y="2971800"/>
            <a:ext cx="1085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1</a:t>
            </a:r>
            <a:r>
              <a:rPr lang="en-US" dirty="0" smtClean="0"/>
              <a:t> (Small)</a:t>
            </a:r>
            <a:endParaRPr lang="en-US" dirty="0"/>
          </a:p>
        </p:txBody>
      </p:sp>
      <p:sp>
        <p:nvSpPr>
          <p:cNvPr id="24" name="Arc 23"/>
          <p:cNvSpPr/>
          <p:nvPr/>
        </p:nvSpPr>
        <p:spPr>
          <a:xfrm rot="20585015">
            <a:off x="4032504" y="2706623"/>
            <a:ext cx="548640" cy="658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6959837">
            <a:off x="3745992" y="2712719"/>
            <a:ext cx="548640" cy="65836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7417514">
            <a:off x="3962400" y="3477767"/>
            <a:ext cx="548640" cy="658368"/>
          </a:xfrm>
          <a:prstGeom prst="arc">
            <a:avLst>
              <a:gd name="adj1" fmla="val 17082057"/>
              <a:gd name="adj2" fmla="val 201986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4380" y="1514007"/>
            <a:ext cx="7045377" cy="348521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54833" y="3057993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osceles Triangle 6"/>
          <p:cNvSpPr/>
          <p:nvPr/>
        </p:nvSpPr>
        <p:spPr>
          <a:xfrm rot="5400000">
            <a:off x="1027549" y="2939250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116112" y="3075482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sosceles Triangle 9"/>
          <p:cNvSpPr/>
          <p:nvPr/>
        </p:nvSpPr>
        <p:spPr>
          <a:xfrm rot="5400000">
            <a:off x="2888828" y="2956739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30117" y="2895600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3809" y="2893102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44912" y="3060491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 rot="5400000">
            <a:off x="4717628" y="2941748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03888" y="2895600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821181" y="3062989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 rot="5400000">
            <a:off x="6593897" y="2944246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80157" y="2898098"/>
            <a:ext cx="310226" cy="3274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704943" y="3065487"/>
            <a:ext cx="1558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Isosceles Triangle 18"/>
          <p:cNvSpPr/>
          <p:nvPr/>
        </p:nvSpPr>
        <p:spPr>
          <a:xfrm rot="5400000">
            <a:off x="8477659" y="2946744"/>
            <a:ext cx="320392" cy="21690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 rot="16200000" flipH="1">
            <a:off x="3688557" y="3002756"/>
            <a:ext cx="730250" cy="395287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4740276" y="2468562"/>
            <a:ext cx="715962" cy="41116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2575719" y="3612356"/>
            <a:ext cx="700088" cy="36512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365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cxnSp>
        <p:nvCxnSpPr>
          <p:cNvPr id="24" name="Straight Connector 23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 rot="14545132">
            <a:off x="2756694" y="651669"/>
            <a:ext cx="1873250" cy="30178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Arc 7"/>
          <p:cNvSpPr/>
          <p:nvPr/>
        </p:nvSpPr>
        <p:spPr>
          <a:xfrm rot="19944758">
            <a:off x="2111375" y="2230438"/>
            <a:ext cx="354013" cy="1308100"/>
          </a:xfrm>
          <a:prstGeom prst="arc">
            <a:avLst>
              <a:gd name="adj1" fmla="val 15081497"/>
              <a:gd name="adj2" fmla="val 112744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27374" name="TextBox 33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38" y="98425"/>
            <a:ext cx="9159876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4396581" y="4258469"/>
            <a:ext cx="731838" cy="41275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 flipH="1">
            <a:off x="5470525" y="3763963"/>
            <a:ext cx="701675" cy="3968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H="1">
            <a:off x="3452019" y="4701381"/>
            <a:ext cx="304800" cy="1984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389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sp>
        <p:nvSpPr>
          <p:cNvPr id="528390" name="TextBox 12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 rot="14458673">
            <a:off x="3366294" y="1748631"/>
            <a:ext cx="1873250" cy="30178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Arc 7"/>
          <p:cNvSpPr/>
          <p:nvPr/>
        </p:nvSpPr>
        <p:spPr>
          <a:xfrm rot="19944758">
            <a:off x="2797175" y="3359150"/>
            <a:ext cx="354013" cy="1306513"/>
          </a:xfrm>
          <a:prstGeom prst="arc">
            <a:avLst>
              <a:gd name="adj1" fmla="val 15081497"/>
              <a:gd name="adj2" fmla="val 1127443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5920581" y="5798344"/>
            <a:ext cx="427038" cy="76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411" name="TextBox 11"/>
          <p:cNvSpPr txBox="1">
            <a:spLocks noChangeArrowheads="1"/>
          </p:cNvSpPr>
          <p:nvPr/>
        </p:nvSpPr>
        <p:spPr bwMode="auto">
          <a:xfrm>
            <a:off x="350838" y="5075238"/>
            <a:ext cx="27590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Rough Grass</a:t>
            </a: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70100" y="1617663"/>
            <a:ext cx="3192463" cy="1754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6200000" flipH="1">
            <a:off x="3040063" y="1257300"/>
            <a:ext cx="3687762" cy="2027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1052513" y="2057400"/>
            <a:ext cx="2635250" cy="144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932781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22019" y="5285582"/>
            <a:ext cx="2725737" cy="387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 flipH="1">
            <a:off x="4556125" y="5821363"/>
            <a:ext cx="503237" cy="46038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4"/>
          <p:cNvGrpSpPr>
            <a:grpSpLocks/>
          </p:cNvGrpSpPr>
          <p:nvPr/>
        </p:nvGrpSpPr>
        <p:grpSpPr bwMode="auto">
          <a:xfrm rot="1638257">
            <a:off x="3143250" y="3844925"/>
            <a:ext cx="3019425" cy="2344738"/>
            <a:chOff x="2793275" y="2321650"/>
            <a:chExt cx="3018972" cy="2343961"/>
          </a:xfrm>
        </p:grpSpPr>
        <p:sp>
          <p:nvSpPr>
            <p:cNvPr id="2" name="Can 1"/>
            <p:cNvSpPr/>
            <p:nvPr/>
          </p:nvSpPr>
          <p:spPr>
            <a:xfrm rot="14458673">
              <a:off x="3365881" y="1747796"/>
              <a:ext cx="1872629" cy="301897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" name="Arc 7"/>
            <p:cNvSpPr/>
            <p:nvPr/>
          </p:nvSpPr>
          <p:spPr>
            <a:xfrm rot="19944758">
              <a:off x="2796859" y="3357343"/>
              <a:ext cx="352372" cy="1307667"/>
            </a:xfrm>
            <a:prstGeom prst="arc">
              <a:avLst>
                <a:gd name="adj1" fmla="val 15081497"/>
                <a:gd name="adj2" fmla="val 1127443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rot="16200000" flipH="1">
            <a:off x="3094038" y="5837238"/>
            <a:ext cx="533400" cy="762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421" name="TextBox 32"/>
          <p:cNvSpPr txBox="1">
            <a:spLocks noChangeArrowheads="1"/>
          </p:cNvSpPr>
          <p:nvPr/>
        </p:nvSpPr>
        <p:spPr bwMode="auto">
          <a:xfrm>
            <a:off x="4556125" y="304800"/>
            <a:ext cx="40036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dirty="0"/>
              <a:t>Smooth Pavement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4110038"/>
            <a:ext cx="9144000" cy="27289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2049462" y="1627188"/>
            <a:ext cx="3192463" cy="1754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3365500" y="5284788"/>
            <a:ext cx="2725737" cy="38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" idx="2"/>
          </p:cNvCxnSpPr>
          <p:nvPr/>
        </p:nvCxnSpPr>
        <p:spPr>
          <a:xfrm rot="16200000" flipH="1">
            <a:off x="1365250" y="3632200"/>
            <a:ext cx="6397625" cy="158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0437" name="TextBox 26"/>
          <p:cNvSpPr txBox="1">
            <a:spLocks noChangeArrowheads="1"/>
          </p:cNvSpPr>
          <p:nvPr/>
        </p:nvSpPr>
        <p:spPr bwMode="auto">
          <a:xfrm>
            <a:off x="4038600" y="1828800"/>
            <a:ext cx="9001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smtClean="0">
                <a:sym typeface="Symbol" pitchFamily="18" charset="2"/>
              </a:rPr>
              <a:t></a:t>
            </a:r>
            <a:r>
              <a:rPr lang="en-US" sz="3200" baseline="-25000" dirty="0" err="1" smtClean="0">
                <a:sym typeface="Symbol" pitchFamily="18" charset="2"/>
              </a:rPr>
              <a:t>i</a:t>
            </a:r>
            <a:endParaRPr lang="en-US" sz="3200" baseline="-25000" dirty="0"/>
          </a:p>
        </p:txBody>
      </p:sp>
      <p:cxnSp>
        <p:nvCxnSpPr>
          <p:cNvPr id="29" name="Straight Connector 28"/>
          <p:cNvCxnSpPr/>
          <p:nvPr/>
        </p:nvCxnSpPr>
        <p:spPr>
          <a:xfrm rot="16200000" flipH="1">
            <a:off x="1719262" y="1023938"/>
            <a:ext cx="3192463" cy="1754188"/>
          </a:xfrm>
          <a:prstGeom prst="line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225675" y="4873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32038" y="669925"/>
            <a:ext cx="974725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422525" y="854075"/>
            <a:ext cx="976313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30475" y="1020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620963" y="1203325"/>
            <a:ext cx="976312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13038" y="1401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835275" y="15700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11475" y="1768475"/>
            <a:ext cx="974725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32125" y="1965325"/>
            <a:ext cx="976313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140075" y="2163763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246438" y="2362200"/>
            <a:ext cx="974725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368675" y="25606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459163" y="2773363"/>
            <a:ext cx="976312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565525" y="2971800"/>
            <a:ext cx="976313" cy="579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673475" y="3170238"/>
            <a:ext cx="974725" cy="57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794125" y="3368675"/>
            <a:ext cx="976313" cy="577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008438" y="4267200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22725" y="443547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54475" y="4618038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68763" y="481647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98925" y="501332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130675" y="5211763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160838" y="5410200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191000" y="5622925"/>
            <a:ext cx="1082675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237038" y="5821363"/>
            <a:ext cx="1081087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965575" y="4111625"/>
            <a:ext cx="1081088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3881438" y="3571875"/>
            <a:ext cx="984250" cy="552450"/>
          </a:xfrm>
          <a:custGeom>
            <a:avLst/>
            <a:gdLst>
              <a:gd name="connsiteX0" fmla="*/ 0 w 983456"/>
              <a:gd name="connsiteY0" fmla="*/ 552450 h 552450"/>
              <a:gd name="connsiteX1" fmla="*/ 71437 w 983456"/>
              <a:gd name="connsiteY1" fmla="*/ 540543 h 552450"/>
              <a:gd name="connsiteX2" fmla="*/ 983456 w 983456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3456" h="552450">
                <a:moveTo>
                  <a:pt x="0" y="552450"/>
                </a:moveTo>
                <a:lnTo>
                  <a:pt x="71437" y="540543"/>
                </a:lnTo>
                <a:lnTo>
                  <a:pt x="983456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9" name="Freeform 78"/>
          <p:cNvSpPr/>
          <p:nvPr/>
        </p:nvSpPr>
        <p:spPr>
          <a:xfrm>
            <a:off x="3935413" y="3697288"/>
            <a:ext cx="1103312" cy="488950"/>
          </a:xfrm>
          <a:custGeom>
            <a:avLst/>
            <a:gdLst>
              <a:gd name="connsiteX0" fmla="*/ 0 w 1102519"/>
              <a:gd name="connsiteY0" fmla="*/ 488157 h 488157"/>
              <a:gd name="connsiteX1" fmla="*/ 421482 w 1102519"/>
              <a:gd name="connsiteY1" fmla="*/ 402432 h 488157"/>
              <a:gd name="connsiteX2" fmla="*/ 1042988 w 1102519"/>
              <a:gd name="connsiteY2" fmla="*/ 30957 h 488157"/>
              <a:gd name="connsiteX3" fmla="*/ 1102519 w 1102519"/>
              <a:gd name="connsiteY3" fmla="*/ 0 h 488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2519" h="488157">
                <a:moveTo>
                  <a:pt x="0" y="488157"/>
                </a:moveTo>
                <a:lnTo>
                  <a:pt x="421482" y="402432"/>
                </a:lnTo>
                <a:lnTo>
                  <a:pt x="1042988" y="30957"/>
                </a:lnTo>
                <a:lnTo>
                  <a:pt x="1102519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" name="TextBox 26"/>
          <p:cNvSpPr txBox="1">
            <a:spLocks noChangeArrowheads="1"/>
          </p:cNvSpPr>
          <p:nvPr/>
        </p:nvSpPr>
        <p:spPr bwMode="auto">
          <a:xfrm>
            <a:off x="4510088" y="6226175"/>
            <a:ext cx="9001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smtClean="0">
                <a:sym typeface="Symbol" pitchFamily="18" charset="2"/>
              </a:rPr>
              <a:t></a:t>
            </a:r>
            <a:r>
              <a:rPr lang="en-US" sz="2800" baseline="-25000" dirty="0" smtClean="0">
                <a:sym typeface="Symbol" pitchFamily="18" charset="2"/>
              </a:rPr>
              <a:t>t</a:t>
            </a:r>
            <a:endParaRPr lang="en-US" sz="2800" baseline="-25000" dirty="0"/>
          </a:p>
        </p:txBody>
      </p:sp>
      <p:sp>
        <p:nvSpPr>
          <p:cNvPr id="51" name="Arc 50"/>
          <p:cNvSpPr/>
          <p:nvPr/>
        </p:nvSpPr>
        <p:spPr>
          <a:xfrm rot="17889952">
            <a:off x="3763979" y="2484980"/>
            <a:ext cx="1066800" cy="11430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c 51"/>
          <p:cNvSpPr/>
          <p:nvPr/>
        </p:nvSpPr>
        <p:spPr>
          <a:xfrm rot="17889952">
            <a:off x="4443589" y="5836234"/>
            <a:ext cx="390932" cy="482166"/>
          </a:xfrm>
          <a:prstGeom prst="arc">
            <a:avLst>
              <a:gd name="adj1" fmla="val 6207348"/>
              <a:gd name="adj2" fmla="val 97433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453</Words>
  <Application>Microsoft Office PowerPoint</Application>
  <PresentationFormat>On-screen Show (4:3)</PresentationFormat>
  <Paragraphs>136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OpenSymbol</vt:lpstr>
      <vt:lpstr>Symbol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Fiber Optics</vt:lpstr>
      <vt:lpstr>Fiber Optics</vt:lpstr>
      <vt:lpstr>Fiber Optics, cont.</vt:lpstr>
      <vt:lpstr>Construction of an Optical Fiber</vt:lpstr>
      <vt:lpstr>Modern Hollow-Core Fibers</vt:lpstr>
      <vt:lpstr>Example: Fiber Lasers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BYU-Idaho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15</cp:revision>
  <dcterms:created xsi:type="dcterms:W3CDTF">2011-10-03T20:48:29Z</dcterms:created>
  <dcterms:modified xsi:type="dcterms:W3CDTF">2015-11-30T19:07:04Z</dcterms:modified>
</cp:coreProperties>
</file>